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1" r:id="rId1"/>
  </p:sldMasterIdLst>
  <p:notesMasterIdLst>
    <p:notesMasterId r:id="rId28"/>
  </p:notesMasterIdLst>
  <p:sldIdLst>
    <p:sldId id="257" r:id="rId2"/>
    <p:sldId id="259" r:id="rId3"/>
    <p:sldId id="261" r:id="rId4"/>
    <p:sldId id="258" r:id="rId5"/>
    <p:sldId id="264" r:id="rId6"/>
    <p:sldId id="262" r:id="rId7"/>
    <p:sldId id="268" r:id="rId8"/>
    <p:sldId id="269" r:id="rId9"/>
    <p:sldId id="266" r:id="rId10"/>
    <p:sldId id="272" r:id="rId11"/>
    <p:sldId id="291" r:id="rId12"/>
    <p:sldId id="273" r:id="rId13"/>
    <p:sldId id="274" r:id="rId14"/>
    <p:sldId id="275" r:id="rId15"/>
    <p:sldId id="276" r:id="rId16"/>
    <p:sldId id="279" r:id="rId17"/>
    <p:sldId id="287" r:id="rId18"/>
    <p:sldId id="280" r:id="rId19"/>
    <p:sldId id="283" r:id="rId20"/>
    <p:sldId id="278" r:id="rId21"/>
    <p:sldId id="284" r:id="rId22"/>
    <p:sldId id="282" r:id="rId23"/>
    <p:sldId id="285" r:id="rId24"/>
    <p:sldId id="288" r:id="rId25"/>
    <p:sldId id="289" r:id="rId26"/>
    <p:sldId id="290" r:id="rId2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660033"/>
    <a:srgbClr val="DCC0DA"/>
    <a:srgbClr val="FFFF99"/>
    <a:srgbClr val="B40000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5;&#1080;&#1081;%20&#1089;&#1090;&#1086;&#1083;\&#1055;&#1091;&#1073;&#1083;&#1080;&#1095;&#1085;&#1099;&#1077;%20&#1089;&#1083;&#1091;&#1096;&#1072;&#1085;&#1080;&#1103;%202022\&#1044;&#1054;&#1051;&#104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5;&#1080;&#1081;%20&#1089;&#1090;&#1086;&#1083;\&#1055;&#1091;&#1073;&#1083;&#1080;&#1095;&#1085;&#1099;&#1077;%20&#1089;&#1083;&#1091;&#1096;&#1072;&#1085;&#1080;&#1103;%202022\&#1044;&#1054;&#1051;&#104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5;&#1080;&#1081;%20&#1089;&#1090;&#1086;&#1083;\&#1055;&#1091;&#1073;&#1083;&#1080;&#1095;&#1085;&#1099;&#1077;%20&#1089;&#1083;&#1091;&#1096;&#1072;&#1085;&#1080;&#1103;%202022\&#1044;&#1054;&#1051;&#104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2020-2021-2022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Лист4!$A$3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Лист4!$B$2:$D$2</c:f>
              <c:strCache>
                <c:ptCount val="3"/>
                <c:pt idx="0">
                  <c:v>2020 год (отчет)</c:v>
                </c:pt>
                <c:pt idx="1">
                  <c:v>2021 год </c:v>
                </c:pt>
                <c:pt idx="2">
                  <c:v>2022 год (план)</c:v>
                </c:pt>
              </c:strCache>
            </c:strRef>
          </c:cat>
          <c:val>
            <c:numRef>
              <c:f>Лист4!$B$3:$D$3</c:f>
              <c:numCache>
                <c:formatCode>#,##0.00</c:formatCode>
                <c:ptCount val="3"/>
                <c:pt idx="0">
                  <c:v>69350.100000000006</c:v>
                </c:pt>
                <c:pt idx="1">
                  <c:v>68061.2</c:v>
                </c:pt>
                <c:pt idx="2">
                  <c:v>86481.5</c:v>
                </c:pt>
              </c:numCache>
            </c:numRef>
          </c:val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Лист4!$B$2:$D$2</c:f>
              <c:strCache>
                <c:ptCount val="3"/>
                <c:pt idx="0">
                  <c:v>2020 год (отчет)</c:v>
                </c:pt>
                <c:pt idx="1">
                  <c:v>2021 год </c:v>
                </c:pt>
                <c:pt idx="2">
                  <c:v>2022 год (план)</c:v>
                </c:pt>
              </c:strCache>
            </c:strRef>
          </c:cat>
          <c:val>
            <c:numRef>
              <c:f>Лист4!$B$4:$D$4</c:f>
              <c:numCache>
                <c:formatCode>#,##0.00</c:formatCode>
                <c:ptCount val="3"/>
                <c:pt idx="0">
                  <c:v>63643.3</c:v>
                </c:pt>
                <c:pt idx="1">
                  <c:v>71983.7</c:v>
                </c:pt>
                <c:pt idx="2">
                  <c:v>88571.7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042976"/>
        <c:axId val="201043368"/>
      </c:barChart>
      <c:catAx>
        <c:axId val="2010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043368"/>
        <c:crosses val="autoZero"/>
        <c:auto val="1"/>
        <c:lblAlgn val="ctr"/>
        <c:lblOffset val="100"/>
        <c:noMultiLvlLbl val="0"/>
      </c:catAx>
      <c:valAx>
        <c:axId val="20104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04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Доходы 2022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Лист2!$A$4:$A$9</c:f>
              <c:strCache>
                <c:ptCount val="6"/>
                <c:pt idx="0">
                  <c:v>Налог на доходы с физических лиц</c:v>
                </c:pt>
                <c:pt idx="1">
                  <c:v>Доходы от оказания платных услуг (работ) и компенсации затрат государства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  <c:pt idx="4">
                  <c:v>Дотации бюджетам бюджетной системы Российской Федерации</c:v>
                </c:pt>
                <c:pt idx="5">
                  <c:v>Субвенции бюджетам бюджетной системы Российской Федерации</c:v>
                </c:pt>
              </c:strCache>
            </c:strRef>
          </c:cat>
          <c:val>
            <c:numRef>
              <c:f>Лист2!$B$4:$B$9</c:f>
              <c:numCache>
                <c:formatCode>0.0</c:formatCode>
                <c:ptCount val="6"/>
                <c:pt idx="0">
                  <c:v>7634.9</c:v>
                </c:pt>
                <c:pt idx="1">
                  <c:v>100</c:v>
                </c:pt>
                <c:pt idx="2">
                  <c:v>6</c:v>
                </c:pt>
                <c:pt idx="3">
                  <c:v>100</c:v>
                </c:pt>
                <c:pt idx="4">
                  <c:v>52914.3</c:v>
                </c:pt>
                <c:pt idx="5">
                  <c:v>11087.4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75226481426739"/>
          <c:y val="0.18803370506725306"/>
          <c:w val="0.34230118499074491"/>
          <c:h val="0.718411555804144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304116607134151"/>
          <c:y val="5.8789821964226198E-2"/>
          <c:w val="0.43484383275389127"/>
          <c:h val="0.465926405002618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explosion val="5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7.341707749561252E-2"/>
                  <c:y val="4.35048883457393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0,01%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4"/>
                <c:pt idx="0">
                  <c:v>Организация и осуществление деятельности по опеке и попечительству</c:v>
                </c:pt>
                <c:pt idx="1">
                  <c:v>Определение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c:v>
                </c:pt>
                <c:pt idx="2">
                  <c:v>Содержание ребенка в семье опекуна и приемной семье</c:v>
                </c:pt>
                <c:pt idx="3">
                  <c:v>Вознаграждение причитающееся приемному родителю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1898.3</c:v>
                </c:pt>
                <c:pt idx="1">
                  <c:v>7.8</c:v>
                </c:pt>
                <c:pt idx="2">
                  <c:v>5271.7</c:v>
                </c:pt>
                <c:pt idx="3">
                  <c:v>3590.1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3426328298161108"/>
          <c:y val="0.40052372653038554"/>
          <c:w val="0.59302456258923408"/>
          <c:h val="0.59947627346961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бюджетного Муниципального образования «ГАВАНЬ» на 2022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Лист2!$B$5:$B$13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Социальная политика </c:v>
                </c:pt>
                <c:pt idx="7">
                  <c:v>Физическая культура 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Лист2!$C$5:$C$13</c:f>
              <c:numCache>
                <c:formatCode>General</c:formatCode>
                <c:ptCount val="9"/>
                <c:pt idx="0" formatCode="#,##0.00">
                  <c:v>27637.200000000001</c:v>
                </c:pt>
                <c:pt idx="1">
                  <c:v>386</c:v>
                </c:pt>
                <c:pt idx="2" formatCode="#,##0.00">
                  <c:v>35981.300000000003</c:v>
                </c:pt>
                <c:pt idx="3">
                  <c:v>45</c:v>
                </c:pt>
                <c:pt idx="4">
                  <c:v>429</c:v>
                </c:pt>
                <c:pt idx="5" formatCode="#,##0.00">
                  <c:v>10968.8</c:v>
                </c:pt>
                <c:pt idx="6" formatCode="#,##0.00">
                  <c:v>10729.4</c:v>
                </c:pt>
                <c:pt idx="7">
                  <c:v>795</c:v>
                </c:pt>
                <c:pt idx="8" formatCode="#,##0.00">
                  <c:v>1600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каждой программы в общем объеме расходов запланированных на ПРОГРАММЫ </a:t>
            </a:r>
          </a:p>
        </c:rich>
      </c:tx>
      <c:layout>
        <c:manualLayout>
          <c:xMode val="edge"/>
          <c:yMode val="edge"/>
          <c:x val="0.12126171480005045"/>
          <c:y val="1.4697441025071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72%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146767120037512E-2"/>
                  <c:y val="5.398184923897340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566859802771483E-2"/>
                  <c:y val="-3.059999506227704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052421670661829E-2"/>
                      <c:h val="6.0798414373711564E-2"/>
                    </c:manualLayout>
                  </c15:layout>
                </c:ext>
              </c:extLst>
            </c:dLbl>
            <c:dLbl>
              <c:idx val="5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077858580684954E-2"/>
                  <c:y val="-1.751232887703839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97474103630652E-2"/>
                      <c:h val="4.559890722018542E-2"/>
                    </c:manualLayout>
                  </c15:layout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Лист1!$B$3:$B$10</c:f>
              <c:strCache>
                <c:ptCount val="8"/>
                <c:pt idx="0">
                  <c:v>Благоустройство</c:v>
                </c:pt>
                <c:pt idx="1">
                  <c:v>Праздники</c:v>
                </c:pt>
                <c:pt idx="2">
                  <c:v>Досуговые мероприятия</c:v>
                </c:pt>
                <c:pt idx="3">
                  <c:v>Физкультура, спорт</c:v>
                </c:pt>
                <c:pt idx="4">
                  <c:v>Национальная безопасность</c:v>
                </c:pt>
                <c:pt idx="5">
                  <c:v>СМИ</c:v>
                </c:pt>
                <c:pt idx="6">
                  <c:v>Военно-патриотическое воспитание</c:v>
                </c:pt>
                <c:pt idx="7">
                  <c:v>Трудоустройство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25981</c:v>
                </c:pt>
                <c:pt idx="1">
                  <c:v>2740</c:v>
                </c:pt>
                <c:pt idx="2">
                  <c:v>2829</c:v>
                </c:pt>
                <c:pt idx="3">
                  <c:v>495</c:v>
                </c:pt>
                <c:pt idx="4">
                  <c:v>784</c:v>
                </c:pt>
                <c:pt idx="5">
                  <c:v>1600</c:v>
                </c:pt>
                <c:pt idx="6">
                  <c:v>50</c:v>
                </c:pt>
                <c:pt idx="7">
                  <c:v>226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Лист1!$B$3:$B$10</c:f>
              <c:strCache>
                <c:ptCount val="8"/>
                <c:pt idx="0">
                  <c:v>Благоустройство</c:v>
                </c:pt>
                <c:pt idx="1">
                  <c:v>Праздники</c:v>
                </c:pt>
                <c:pt idx="2">
                  <c:v>Досуговые мероприятия</c:v>
                </c:pt>
                <c:pt idx="3">
                  <c:v>Физкультура, спорт</c:v>
                </c:pt>
                <c:pt idx="4">
                  <c:v>Национальная безопасность</c:v>
                </c:pt>
                <c:pt idx="5">
                  <c:v>СМИ</c:v>
                </c:pt>
                <c:pt idx="6">
                  <c:v>Военно-патриотическое воспитание</c:v>
                </c:pt>
                <c:pt idx="7">
                  <c:v>Трудоустройство</c:v>
                </c:pt>
              </c:strCache>
            </c:strRef>
          </c:cat>
          <c:val>
            <c:numRef>
              <c:f>Лист1!$D$3:$D$10</c:f>
              <c:numCache>
                <c:formatCode>0%</c:formatCode>
                <c:ptCount val="8"/>
                <c:pt idx="0">
                  <c:v>0.75</c:v>
                </c:pt>
                <c:pt idx="1">
                  <c:v>0.08</c:v>
                </c:pt>
                <c:pt idx="2">
                  <c:v>0.08</c:v>
                </c:pt>
                <c:pt idx="3">
                  <c:v>0.01</c:v>
                </c:pt>
                <c:pt idx="4">
                  <c:v>0.02</c:v>
                </c:pt>
                <c:pt idx="5">
                  <c:v>0.05</c:v>
                </c:pt>
                <c:pt idx="6">
                  <c:v>0</c:v>
                </c:pt>
                <c:pt idx="7">
                  <c:v>0.01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F2C7C-106D-4635-9C1F-B680EF43F7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CF131E-24A4-4428-AB68-8BE4ECF9B037}">
      <dgm:prSet phldrT="[Текст]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Местный бюджет</a:t>
          </a:r>
          <a:r>
            <a:rPr lang="ru-RU" b="0" i="0" dirty="0" smtClean="0">
              <a:solidFill>
                <a:schemeClr val="accent1">
                  <a:lumMod val="75000"/>
                </a:schemeClr>
              </a:solidFill>
            </a:rPr>
            <a:t> 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CBBCAEA6-7BD2-4000-BE07-75EC3B2A7B18}" type="parTrans" cxnId="{2D924180-6EE4-4CAA-A6FF-B5F175245932}">
      <dgm:prSet/>
      <dgm:spPr/>
      <dgm:t>
        <a:bodyPr/>
        <a:lstStyle/>
        <a:p>
          <a:endParaRPr lang="ru-RU"/>
        </a:p>
      </dgm:t>
    </dgm:pt>
    <dgm:pt modelId="{BD8971E2-74CD-499A-B031-B87BC5988D36}" type="sibTrans" cxnId="{2D924180-6EE4-4CAA-A6FF-B5F175245932}">
      <dgm:prSet/>
      <dgm:spPr/>
      <dgm:t>
        <a:bodyPr/>
        <a:lstStyle/>
        <a:p>
          <a:endParaRPr lang="ru-RU"/>
        </a:p>
      </dgm:t>
    </dgm:pt>
    <dgm:pt modelId="{601BC86C-FAF8-4123-B216-E3EB553695A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Доходы бюджета </a:t>
          </a:r>
          <a:r>
            <a:rPr lang="ru-RU" b="0" i="0" dirty="0" smtClean="0">
              <a:solidFill>
                <a:schemeClr val="accent1">
                  <a:lumMod val="75000"/>
                </a:schemeClr>
              </a:solidFill>
            </a:rPr>
            <a:t>- поступающие в бюджет денежные средства</a:t>
          </a:r>
        </a:p>
      </dgm:t>
    </dgm:pt>
    <dgm:pt modelId="{911852A4-FB31-4350-A9FE-4C8C750218D5}" type="parTrans" cxnId="{2F613BBD-EF8E-45BF-B387-6B6A55DE73F5}">
      <dgm:prSet/>
      <dgm:spPr/>
      <dgm:t>
        <a:bodyPr/>
        <a:lstStyle/>
        <a:p>
          <a:endParaRPr lang="ru-RU"/>
        </a:p>
      </dgm:t>
    </dgm:pt>
    <dgm:pt modelId="{D744D9B1-2AA6-47B0-B1C5-B4CBE3B3E31B}" type="sibTrans" cxnId="{2F613BBD-EF8E-45BF-B387-6B6A55DE73F5}">
      <dgm:prSet/>
      <dgm:spPr/>
      <dgm:t>
        <a:bodyPr/>
        <a:lstStyle/>
        <a:p>
          <a:endParaRPr lang="ru-RU"/>
        </a:p>
      </dgm:t>
    </dgm:pt>
    <dgm:pt modelId="{F274D278-A481-4C66-808A-CBAAA9AA5410}">
      <dgm:prSet phldrT="[Текст]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Расходы бюджета </a:t>
          </a:r>
          <a:r>
            <a:rPr lang="ru-RU" b="0" i="0" dirty="0" smtClean="0">
              <a:solidFill>
                <a:schemeClr val="accent1">
                  <a:lumMod val="75000"/>
                </a:schemeClr>
              </a:solidFill>
            </a:rPr>
            <a:t>-выплачиваемые из бюджета денежные средства</a:t>
          </a:r>
          <a:endParaRPr lang="ru-RU" b="0" i="0" dirty="0">
            <a:solidFill>
              <a:schemeClr val="accent1">
                <a:lumMod val="75000"/>
              </a:schemeClr>
            </a:solidFill>
          </a:endParaRPr>
        </a:p>
      </dgm:t>
    </dgm:pt>
    <dgm:pt modelId="{EABE4E63-98E7-4B80-8198-200FB9D3A18E}" type="parTrans" cxnId="{5663DBAE-90B7-41F4-98A4-13F45AEA950D}">
      <dgm:prSet/>
      <dgm:spPr/>
      <dgm:t>
        <a:bodyPr/>
        <a:lstStyle/>
        <a:p>
          <a:endParaRPr lang="ru-RU"/>
        </a:p>
      </dgm:t>
    </dgm:pt>
    <dgm:pt modelId="{6CB20B29-DB10-4806-8B64-85D659DD016C}" type="sibTrans" cxnId="{5663DBAE-90B7-41F4-98A4-13F45AEA950D}">
      <dgm:prSet/>
      <dgm:spPr/>
      <dgm:t>
        <a:bodyPr/>
        <a:lstStyle/>
        <a:p>
          <a:endParaRPr lang="ru-RU"/>
        </a:p>
      </dgm:t>
    </dgm:pt>
    <dgm:pt modelId="{853D35B0-B973-4275-AF44-12E0DC4CA71D}">
      <dgm:prSet phldrT="[Текст]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Дефицит бюджета </a:t>
          </a:r>
          <a:r>
            <a:rPr lang="ru-RU" b="0" i="0" dirty="0" smtClean="0">
              <a:solidFill>
                <a:schemeClr val="accent1">
                  <a:lumMod val="75000"/>
                </a:schemeClr>
              </a:solidFill>
            </a:rPr>
            <a:t>- превышение </a:t>
          </a:r>
          <a:r>
            <a:rPr lang="ru-RU" b="0" i="0" u="none" dirty="0" smtClean="0">
              <a:solidFill>
                <a:schemeClr val="accent1">
                  <a:lumMod val="75000"/>
                </a:schemeClr>
              </a:solidFill>
            </a:rPr>
            <a:t>расходов бюджета</a:t>
          </a:r>
          <a:r>
            <a:rPr lang="ru-RU" b="0" i="0" dirty="0" smtClean="0">
              <a:solidFill>
                <a:schemeClr val="accent1">
                  <a:lumMod val="75000"/>
                </a:schemeClr>
              </a:solidFill>
            </a:rPr>
            <a:t> над его доходами</a:t>
          </a:r>
          <a:endParaRPr lang="ru-RU" b="0" i="0" dirty="0">
            <a:solidFill>
              <a:schemeClr val="accent1">
                <a:lumMod val="75000"/>
              </a:schemeClr>
            </a:solidFill>
          </a:endParaRPr>
        </a:p>
      </dgm:t>
    </dgm:pt>
    <dgm:pt modelId="{3AD710AA-64A7-4A97-8860-4F4EEB11966B}" type="parTrans" cxnId="{B6573F28-87A3-4DCD-A2EC-79D7DF1E1027}">
      <dgm:prSet/>
      <dgm:spPr/>
      <dgm:t>
        <a:bodyPr/>
        <a:lstStyle/>
        <a:p>
          <a:endParaRPr lang="ru-RU"/>
        </a:p>
      </dgm:t>
    </dgm:pt>
    <dgm:pt modelId="{5316B8D4-BE23-4D3D-A30C-93C094D4A67B}" type="sibTrans" cxnId="{B6573F28-87A3-4DCD-A2EC-79D7DF1E1027}">
      <dgm:prSet/>
      <dgm:spPr/>
      <dgm:t>
        <a:bodyPr/>
        <a:lstStyle/>
        <a:p>
          <a:endParaRPr lang="ru-RU"/>
        </a:p>
      </dgm:t>
    </dgm:pt>
    <dgm:pt modelId="{E7181E80-ABCC-4072-B40E-097428A61A93}">
      <dgm:prSet phldrT="[Текст]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Профицит бюджета</a:t>
          </a:r>
          <a:r>
            <a:rPr lang="ru-RU" b="0" i="0" dirty="0" smtClean="0">
              <a:solidFill>
                <a:schemeClr val="accent1">
                  <a:lumMod val="75000"/>
                </a:schemeClr>
              </a:solidFill>
            </a:rPr>
            <a:t> — превышение доходов над расходами</a:t>
          </a:r>
          <a:endParaRPr lang="ru-RU" b="0" i="0" dirty="0">
            <a:solidFill>
              <a:schemeClr val="accent1">
                <a:lumMod val="75000"/>
              </a:schemeClr>
            </a:solidFill>
          </a:endParaRPr>
        </a:p>
      </dgm:t>
    </dgm:pt>
    <dgm:pt modelId="{C453A524-5442-4AD9-8F56-1A06CBEBE26A}" type="parTrans" cxnId="{95AE7FFC-D0C6-4FEA-863A-5981998D2169}">
      <dgm:prSet/>
      <dgm:spPr/>
      <dgm:t>
        <a:bodyPr/>
        <a:lstStyle/>
        <a:p>
          <a:endParaRPr lang="ru-RU"/>
        </a:p>
      </dgm:t>
    </dgm:pt>
    <dgm:pt modelId="{FF58FAC3-C193-4037-8394-9F9FD9B96107}" type="sibTrans" cxnId="{95AE7FFC-D0C6-4FEA-863A-5981998D2169}">
      <dgm:prSet/>
      <dgm:spPr/>
      <dgm:t>
        <a:bodyPr/>
        <a:lstStyle/>
        <a:p>
          <a:endParaRPr lang="ru-RU"/>
        </a:p>
      </dgm:t>
    </dgm:pt>
    <dgm:pt modelId="{9CE1A2E4-5FD7-4A8B-A396-4FB555ED3AA0}" type="pres">
      <dgm:prSet presAssocID="{151F2C7C-106D-4635-9C1F-B680EF43F7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9F77B-5573-4F57-909D-D74228E79DC5}" type="pres">
      <dgm:prSet presAssocID="{E2CF131E-24A4-4428-AB68-8BE4ECF9B037}" presName="node" presStyleLbl="node1" presStyleIdx="0" presStyleCnt="5" custScaleX="1832662" custScaleY="555690" custLinFactY="-131881" custLinFactNeighborX="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2358F-F9FE-4DA7-A84A-BD6AD7C22845}" type="pres">
      <dgm:prSet presAssocID="{BD8971E2-74CD-499A-B031-B87BC5988D36}" presName="sibTrans" presStyleCnt="0"/>
      <dgm:spPr/>
    </dgm:pt>
    <dgm:pt modelId="{94EB5DF6-787A-46AF-AB9D-E295DA937C50}" type="pres">
      <dgm:prSet presAssocID="{601BC86C-FAF8-4123-B216-E3EB553695A7}" presName="node" presStyleLbl="node1" presStyleIdx="1" presStyleCnt="5" custScaleX="1520670" custScaleY="185844" custLinFactX="-41416" custLinFactY="-100000" custLinFactNeighborX="-100000" custLinFactNeighborY="-169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BAC66-003B-4EB8-9FDC-D21441E726F4}" type="pres">
      <dgm:prSet presAssocID="{D744D9B1-2AA6-47B0-B1C5-B4CBE3B3E31B}" presName="sibTrans" presStyleCnt="0"/>
      <dgm:spPr/>
    </dgm:pt>
    <dgm:pt modelId="{46996733-C17A-4E28-98FA-C04F697405FC}" type="pres">
      <dgm:prSet presAssocID="{F274D278-A481-4C66-808A-CBAAA9AA5410}" presName="node" presStyleLbl="node1" presStyleIdx="2" presStyleCnt="5" custScaleX="1809835" custScaleY="226056" custLinFactX="-192729" custLinFactY="-100000" custLinFactNeighborX="-200000" custLinFactNeighborY="-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3EADC-0A8E-420A-9423-BBE58A113373}" type="pres">
      <dgm:prSet presAssocID="{6CB20B29-DB10-4806-8B64-85D659DD016C}" presName="sibTrans" presStyleCnt="0"/>
      <dgm:spPr/>
    </dgm:pt>
    <dgm:pt modelId="{91BEF497-7A56-430C-8379-9D19E3683280}" type="pres">
      <dgm:prSet presAssocID="{853D35B0-B973-4275-AF44-12E0DC4CA71D}" presName="node" presStyleLbl="node1" presStyleIdx="3" presStyleCnt="5" custScaleX="1432691" custScaleY="202301" custLinFactX="-100000" custLinFactY="-61368" custLinFactNeighborX="-1029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E1DFB-A903-4A1A-8494-D9B123D245A2}" type="pres">
      <dgm:prSet presAssocID="{5316B8D4-BE23-4D3D-A30C-93C094D4A67B}" presName="sibTrans" presStyleCnt="0"/>
      <dgm:spPr/>
    </dgm:pt>
    <dgm:pt modelId="{CE9D42B1-2BDA-4EB2-8CFA-CDDA4AB3928B}" type="pres">
      <dgm:prSet presAssocID="{E7181E80-ABCC-4072-B40E-097428A61A93}" presName="node" presStyleLbl="node1" presStyleIdx="4" presStyleCnt="5" custScaleX="1386823" custScaleY="148734" custLinFactX="-100000" custLinFactY="-18557" custLinFactNeighborX="-12730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63DBAE-90B7-41F4-98A4-13F45AEA950D}" srcId="{151F2C7C-106D-4635-9C1F-B680EF43F775}" destId="{F274D278-A481-4C66-808A-CBAAA9AA5410}" srcOrd="2" destOrd="0" parTransId="{EABE4E63-98E7-4B80-8198-200FB9D3A18E}" sibTransId="{6CB20B29-DB10-4806-8B64-85D659DD016C}"/>
    <dgm:cxn modelId="{2D924180-6EE4-4CAA-A6FF-B5F175245932}" srcId="{151F2C7C-106D-4635-9C1F-B680EF43F775}" destId="{E2CF131E-24A4-4428-AB68-8BE4ECF9B037}" srcOrd="0" destOrd="0" parTransId="{CBBCAEA6-7BD2-4000-BE07-75EC3B2A7B18}" sibTransId="{BD8971E2-74CD-499A-B031-B87BC5988D36}"/>
    <dgm:cxn modelId="{B6573F28-87A3-4DCD-A2EC-79D7DF1E1027}" srcId="{151F2C7C-106D-4635-9C1F-B680EF43F775}" destId="{853D35B0-B973-4275-AF44-12E0DC4CA71D}" srcOrd="3" destOrd="0" parTransId="{3AD710AA-64A7-4A97-8860-4F4EEB11966B}" sibTransId="{5316B8D4-BE23-4D3D-A30C-93C094D4A67B}"/>
    <dgm:cxn modelId="{6D4E7375-8C4A-41FA-B76C-ADD0CBA4A5E1}" type="presOf" srcId="{E7181E80-ABCC-4072-B40E-097428A61A93}" destId="{CE9D42B1-2BDA-4EB2-8CFA-CDDA4AB3928B}" srcOrd="0" destOrd="0" presId="urn:microsoft.com/office/officeart/2005/8/layout/default"/>
    <dgm:cxn modelId="{D1B838A0-B60C-4065-9913-7661EFC7FF9E}" type="presOf" srcId="{151F2C7C-106D-4635-9C1F-B680EF43F775}" destId="{9CE1A2E4-5FD7-4A8B-A396-4FB555ED3AA0}" srcOrd="0" destOrd="0" presId="urn:microsoft.com/office/officeart/2005/8/layout/default"/>
    <dgm:cxn modelId="{95AE7FFC-D0C6-4FEA-863A-5981998D2169}" srcId="{151F2C7C-106D-4635-9C1F-B680EF43F775}" destId="{E7181E80-ABCC-4072-B40E-097428A61A93}" srcOrd="4" destOrd="0" parTransId="{C453A524-5442-4AD9-8F56-1A06CBEBE26A}" sibTransId="{FF58FAC3-C193-4037-8394-9F9FD9B96107}"/>
    <dgm:cxn modelId="{88E99484-EA75-4AA6-A471-98B2ED196CD8}" type="presOf" srcId="{F274D278-A481-4C66-808A-CBAAA9AA5410}" destId="{46996733-C17A-4E28-98FA-C04F697405FC}" srcOrd="0" destOrd="0" presId="urn:microsoft.com/office/officeart/2005/8/layout/default"/>
    <dgm:cxn modelId="{BEF6995F-6783-420D-BC3C-139BBD64C504}" type="presOf" srcId="{853D35B0-B973-4275-AF44-12E0DC4CA71D}" destId="{91BEF497-7A56-430C-8379-9D19E3683280}" srcOrd="0" destOrd="0" presId="urn:microsoft.com/office/officeart/2005/8/layout/default"/>
    <dgm:cxn modelId="{8E72A4E3-1E56-4AD8-A032-60E4F06829FB}" type="presOf" srcId="{601BC86C-FAF8-4123-B216-E3EB553695A7}" destId="{94EB5DF6-787A-46AF-AB9D-E295DA937C50}" srcOrd="0" destOrd="0" presId="urn:microsoft.com/office/officeart/2005/8/layout/default"/>
    <dgm:cxn modelId="{39103D79-F8CF-4F77-993A-205557B5EF0C}" type="presOf" srcId="{E2CF131E-24A4-4428-AB68-8BE4ECF9B037}" destId="{7369F77B-5573-4F57-909D-D74228E79DC5}" srcOrd="0" destOrd="0" presId="urn:microsoft.com/office/officeart/2005/8/layout/default"/>
    <dgm:cxn modelId="{2F613BBD-EF8E-45BF-B387-6B6A55DE73F5}" srcId="{151F2C7C-106D-4635-9C1F-B680EF43F775}" destId="{601BC86C-FAF8-4123-B216-E3EB553695A7}" srcOrd="1" destOrd="0" parTransId="{911852A4-FB31-4350-A9FE-4C8C750218D5}" sibTransId="{D744D9B1-2AA6-47B0-B1C5-B4CBE3B3E31B}"/>
    <dgm:cxn modelId="{0DEFD23B-5716-4C77-A118-B9450EB13ACD}" type="presParOf" srcId="{9CE1A2E4-5FD7-4A8B-A396-4FB555ED3AA0}" destId="{7369F77B-5573-4F57-909D-D74228E79DC5}" srcOrd="0" destOrd="0" presId="urn:microsoft.com/office/officeart/2005/8/layout/default"/>
    <dgm:cxn modelId="{70663E8A-5B9E-4A5B-AD88-FAA1A532E57B}" type="presParOf" srcId="{9CE1A2E4-5FD7-4A8B-A396-4FB555ED3AA0}" destId="{FE82358F-F9FE-4DA7-A84A-BD6AD7C22845}" srcOrd="1" destOrd="0" presId="urn:microsoft.com/office/officeart/2005/8/layout/default"/>
    <dgm:cxn modelId="{1905470A-6499-4A71-BDD1-2A7E4F9EF82C}" type="presParOf" srcId="{9CE1A2E4-5FD7-4A8B-A396-4FB555ED3AA0}" destId="{94EB5DF6-787A-46AF-AB9D-E295DA937C50}" srcOrd="2" destOrd="0" presId="urn:microsoft.com/office/officeart/2005/8/layout/default"/>
    <dgm:cxn modelId="{7959F8F7-4422-423E-BBAA-59EFC275AF1B}" type="presParOf" srcId="{9CE1A2E4-5FD7-4A8B-A396-4FB555ED3AA0}" destId="{629BAC66-003B-4EB8-9FDC-D21441E726F4}" srcOrd="3" destOrd="0" presId="urn:microsoft.com/office/officeart/2005/8/layout/default"/>
    <dgm:cxn modelId="{6BB9065B-D743-4365-807E-771864AAFB52}" type="presParOf" srcId="{9CE1A2E4-5FD7-4A8B-A396-4FB555ED3AA0}" destId="{46996733-C17A-4E28-98FA-C04F697405FC}" srcOrd="4" destOrd="0" presId="urn:microsoft.com/office/officeart/2005/8/layout/default"/>
    <dgm:cxn modelId="{8BCD979F-D3DF-4D0E-A518-F11113865165}" type="presParOf" srcId="{9CE1A2E4-5FD7-4A8B-A396-4FB555ED3AA0}" destId="{06B3EADC-0A8E-420A-9423-BBE58A113373}" srcOrd="5" destOrd="0" presId="urn:microsoft.com/office/officeart/2005/8/layout/default"/>
    <dgm:cxn modelId="{6E23245C-48AD-4D61-8D52-5FA3B8185F51}" type="presParOf" srcId="{9CE1A2E4-5FD7-4A8B-A396-4FB555ED3AA0}" destId="{91BEF497-7A56-430C-8379-9D19E3683280}" srcOrd="6" destOrd="0" presId="urn:microsoft.com/office/officeart/2005/8/layout/default"/>
    <dgm:cxn modelId="{B7848D6F-CB38-4A5B-9B9B-BAA70F4875AB}" type="presParOf" srcId="{9CE1A2E4-5FD7-4A8B-A396-4FB555ED3AA0}" destId="{6A4E1DFB-A903-4A1A-8494-D9B123D245A2}" srcOrd="7" destOrd="0" presId="urn:microsoft.com/office/officeart/2005/8/layout/default"/>
    <dgm:cxn modelId="{D742D40B-D2A6-438D-B136-5C66FFE20D7C}" type="presParOf" srcId="{9CE1A2E4-5FD7-4A8B-A396-4FB555ED3AA0}" destId="{CE9D42B1-2BDA-4EB2-8CFA-CDDA4AB392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B5ADF2-2832-4BD7-B940-CFC164AA6B29}" type="doc">
      <dgm:prSet loTypeId="urn:microsoft.com/office/officeart/2005/8/layout/defaul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63F4FB8-21F8-4F50-A1E1-64332F4A56F1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Поступление от уплаты местных налогов и сборов, предусмотренных Налоговым Кодексом Российской Федерации, законодательством </a:t>
          </a:r>
        </a:p>
        <a:p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Санкт-Петербурга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4E799516-98B3-4B21-9FEE-724B248C60AF}" type="parTrans" cxnId="{E218308A-662D-4FE8-9903-EC86858F4D0F}">
      <dgm:prSet/>
      <dgm:spPr/>
      <dgm:t>
        <a:bodyPr/>
        <a:lstStyle/>
        <a:p>
          <a:endParaRPr lang="ru-RU"/>
        </a:p>
      </dgm:t>
    </dgm:pt>
    <dgm:pt modelId="{750D4801-2608-4AEB-ACE4-39D4397E43A5}" type="sibTrans" cxnId="{E218308A-662D-4FE8-9903-EC86858F4D0F}">
      <dgm:prSet/>
      <dgm:spPr/>
      <dgm:t>
        <a:bodyPr/>
        <a:lstStyle/>
        <a:p>
          <a:endParaRPr lang="ru-RU"/>
        </a:p>
      </dgm:t>
    </dgm:pt>
    <dgm:pt modelId="{C05F8C58-6A5A-49D1-A639-63DE7B678FE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Поступления межбюджетных трансфертов в виде дотаций, субсидий, субвенций и иных межбюджетных трансфертов из бюджета субъекта РФ местным бюджетам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F74CF7EC-BC8E-4A59-B1B6-EFF6D909D8F2}" type="parTrans" cxnId="{F25D9698-4D31-4711-8052-CBDC2C8E7F9A}">
      <dgm:prSet/>
      <dgm:spPr/>
      <dgm:t>
        <a:bodyPr/>
        <a:lstStyle/>
        <a:p>
          <a:endParaRPr lang="ru-RU"/>
        </a:p>
      </dgm:t>
    </dgm:pt>
    <dgm:pt modelId="{710091A3-549D-40B4-8E7B-5941AE69DEC1}" type="sibTrans" cxnId="{F25D9698-4D31-4711-8052-CBDC2C8E7F9A}">
      <dgm:prSet/>
      <dgm:spPr/>
      <dgm:t>
        <a:bodyPr/>
        <a:lstStyle/>
        <a:p>
          <a:endParaRPr lang="ru-RU"/>
        </a:p>
      </dgm:t>
    </dgm:pt>
    <dgm:pt modelId="{A59F3E77-2318-47F5-980F-60C073791A0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  <a:p>
          <a:pPr algn="ctr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Платежи, которые включают в себя:</a:t>
          </a:r>
        </a:p>
        <a:p>
          <a:pPr algn="l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•восстановительную стоимость зеленых насаждений; </a:t>
          </a:r>
        </a:p>
        <a:p>
          <a:pPr algn="l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•штрафы за нарушение законодательства;</a:t>
          </a:r>
        </a:p>
        <a:p>
          <a:pPr algn="l"/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•иные неналоговые доходы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C2E82FA1-0869-4FA6-8FF5-660DA9501D43}" type="parTrans" cxnId="{A1FD5AB1-1DA7-46C1-97AF-7431CA850414}">
      <dgm:prSet/>
      <dgm:spPr/>
      <dgm:t>
        <a:bodyPr/>
        <a:lstStyle/>
        <a:p>
          <a:endParaRPr lang="ru-RU"/>
        </a:p>
      </dgm:t>
    </dgm:pt>
    <dgm:pt modelId="{D3A24862-9865-4EC6-991D-39E3EF83F57F}" type="sibTrans" cxnId="{A1FD5AB1-1DA7-46C1-97AF-7431CA850414}">
      <dgm:prSet/>
      <dgm:spPr/>
      <dgm:t>
        <a:bodyPr/>
        <a:lstStyle/>
        <a:p>
          <a:endParaRPr lang="ru-RU"/>
        </a:p>
      </dgm:t>
    </dgm:pt>
    <dgm:pt modelId="{FAA72FC4-B3A8-4151-AECC-FE51BFF06DB7}" type="pres">
      <dgm:prSet presAssocID="{21B5ADF2-2832-4BD7-B940-CFC164AA6B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7022B-4C11-433E-AF8F-CA7729763721}" type="pres">
      <dgm:prSet presAssocID="{B63F4FB8-21F8-4F50-A1E1-64332F4A56F1}" presName="node" presStyleLbl="node1" presStyleIdx="0" presStyleCnt="3" custLinFactNeighborX="-46233" custLinFactNeighborY="44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5DFEF-0D33-47B3-A5C0-8DC701AD9216}" type="pres">
      <dgm:prSet presAssocID="{750D4801-2608-4AEB-ACE4-39D4397E43A5}" presName="sibTrans" presStyleCnt="0"/>
      <dgm:spPr/>
    </dgm:pt>
    <dgm:pt modelId="{B99FE444-377D-4397-9EBE-2683490AFAB0}" type="pres">
      <dgm:prSet presAssocID="{C05F8C58-6A5A-49D1-A639-63DE7B678FE6}" presName="node" presStyleLbl="node1" presStyleIdx="1" presStyleCnt="3" custLinFactNeighborX="46233" custLinFactNeighborY="47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F54AD-1ACF-442C-9D87-549E6FC5BA03}" type="pres">
      <dgm:prSet presAssocID="{710091A3-549D-40B4-8E7B-5941AE69DEC1}" presName="sibTrans" presStyleCnt="0"/>
      <dgm:spPr/>
    </dgm:pt>
    <dgm:pt modelId="{1370A028-9B13-4D4A-BFCF-107F1566BF03}" type="pres">
      <dgm:prSet presAssocID="{A59F3E77-2318-47F5-980F-60C073791A0E}" presName="node" presStyleLbl="node1" presStyleIdx="2" presStyleCnt="3" custScaleX="110244" custScaleY="114858" custLinFactNeighborY="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8308A-662D-4FE8-9903-EC86858F4D0F}" srcId="{21B5ADF2-2832-4BD7-B940-CFC164AA6B29}" destId="{B63F4FB8-21F8-4F50-A1E1-64332F4A56F1}" srcOrd="0" destOrd="0" parTransId="{4E799516-98B3-4B21-9FEE-724B248C60AF}" sibTransId="{750D4801-2608-4AEB-ACE4-39D4397E43A5}"/>
    <dgm:cxn modelId="{78F3E3B5-51A5-45A7-8AF3-09968F05030F}" type="presOf" srcId="{C05F8C58-6A5A-49D1-A639-63DE7B678FE6}" destId="{B99FE444-377D-4397-9EBE-2683490AFAB0}" srcOrd="0" destOrd="0" presId="urn:microsoft.com/office/officeart/2005/8/layout/default"/>
    <dgm:cxn modelId="{F25D9698-4D31-4711-8052-CBDC2C8E7F9A}" srcId="{21B5ADF2-2832-4BD7-B940-CFC164AA6B29}" destId="{C05F8C58-6A5A-49D1-A639-63DE7B678FE6}" srcOrd="1" destOrd="0" parTransId="{F74CF7EC-BC8E-4A59-B1B6-EFF6D909D8F2}" sibTransId="{710091A3-549D-40B4-8E7B-5941AE69DEC1}"/>
    <dgm:cxn modelId="{A1FD5AB1-1DA7-46C1-97AF-7431CA850414}" srcId="{21B5ADF2-2832-4BD7-B940-CFC164AA6B29}" destId="{A59F3E77-2318-47F5-980F-60C073791A0E}" srcOrd="2" destOrd="0" parTransId="{C2E82FA1-0869-4FA6-8FF5-660DA9501D43}" sibTransId="{D3A24862-9865-4EC6-991D-39E3EF83F57F}"/>
    <dgm:cxn modelId="{85F5C910-9AE4-4DE8-BCF3-E825A5CCBE34}" type="presOf" srcId="{B63F4FB8-21F8-4F50-A1E1-64332F4A56F1}" destId="{3667022B-4C11-433E-AF8F-CA7729763721}" srcOrd="0" destOrd="0" presId="urn:microsoft.com/office/officeart/2005/8/layout/default"/>
    <dgm:cxn modelId="{D53685F1-3ABC-4406-88BE-8F78C9D049C9}" type="presOf" srcId="{21B5ADF2-2832-4BD7-B940-CFC164AA6B29}" destId="{FAA72FC4-B3A8-4151-AECC-FE51BFF06DB7}" srcOrd="0" destOrd="0" presId="urn:microsoft.com/office/officeart/2005/8/layout/default"/>
    <dgm:cxn modelId="{1C98B346-EFB6-4B63-A68D-E5A8682C3814}" type="presOf" srcId="{A59F3E77-2318-47F5-980F-60C073791A0E}" destId="{1370A028-9B13-4D4A-BFCF-107F1566BF03}" srcOrd="0" destOrd="0" presId="urn:microsoft.com/office/officeart/2005/8/layout/default"/>
    <dgm:cxn modelId="{174843DF-66F3-48A7-BD1F-7BF4CFEF6FF8}" type="presParOf" srcId="{FAA72FC4-B3A8-4151-AECC-FE51BFF06DB7}" destId="{3667022B-4C11-433E-AF8F-CA7729763721}" srcOrd="0" destOrd="0" presId="urn:microsoft.com/office/officeart/2005/8/layout/default"/>
    <dgm:cxn modelId="{7D3D3BC3-48C9-4B49-8AA2-5C27ACC78929}" type="presParOf" srcId="{FAA72FC4-B3A8-4151-AECC-FE51BFF06DB7}" destId="{8255DFEF-0D33-47B3-A5C0-8DC701AD9216}" srcOrd="1" destOrd="0" presId="urn:microsoft.com/office/officeart/2005/8/layout/default"/>
    <dgm:cxn modelId="{6D10205D-B6C8-4206-8A57-75A71C9A9CFE}" type="presParOf" srcId="{FAA72FC4-B3A8-4151-AECC-FE51BFF06DB7}" destId="{B99FE444-377D-4397-9EBE-2683490AFAB0}" srcOrd="2" destOrd="0" presId="urn:microsoft.com/office/officeart/2005/8/layout/default"/>
    <dgm:cxn modelId="{B6924AD7-1273-45FA-8093-4403D0E4EA23}" type="presParOf" srcId="{FAA72FC4-B3A8-4151-AECC-FE51BFF06DB7}" destId="{426F54AD-1ACF-442C-9D87-549E6FC5BA03}" srcOrd="3" destOrd="0" presId="urn:microsoft.com/office/officeart/2005/8/layout/default"/>
    <dgm:cxn modelId="{F17B9139-71F1-42D0-8011-280B3ACCDF05}" type="presParOf" srcId="{FAA72FC4-B3A8-4151-AECC-FE51BFF06DB7}" destId="{1370A028-9B13-4D4A-BFCF-107F1566BF0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7A3DC-BDCC-4A7B-8FCA-72CBBFC7EA68}" type="doc">
      <dgm:prSet loTypeId="urn:microsoft.com/office/officeart/2005/8/layout/radial4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0CBB4B1-F22D-45BE-8CCA-F8820DD7A77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местного бюджета</a:t>
          </a:r>
          <a:endParaRPr lang="ru-RU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F1075-F562-436B-BC3E-3ECE060854D7}" type="parTrans" cxnId="{55E4D331-3F46-4236-8BA1-F2061F9C51DA}">
      <dgm:prSet/>
      <dgm:spPr/>
      <dgm:t>
        <a:bodyPr/>
        <a:lstStyle/>
        <a:p>
          <a:endParaRPr lang="ru-RU"/>
        </a:p>
      </dgm:t>
    </dgm:pt>
    <dgm:pt modelId="{94176C56-1EBC-4E30-82FA-59D2A1F6E478}" type="sibTrans" cxnId="{55E4D331-3F46-4236-8BA1-F2061F9C51DA}">
      <dgm:prSet/>
      <dgm:spPr/>
      <dgm:t>
        <a:bodyPr/>
        <a:lstStyle/>
        <a:p>
          <a:endParaRPr lang="ru-RU"/>
        </a:p>
      </dgm:t>
    </dgm:pt>
    <dgm:pt modelId="{17654C63-B42E-4E3D-8ED9-AEE89FBEA6FE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0500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Жилищно-коммунальное хозяйство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0F240D8F-D609-492A-9153-E0A45D5BD95F}" type="parTrans" cxnId="{ED82E530-4C5A-4DE9-AC39-46C064BC942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C2B161C-D61F-4617-AA53-A46EE451AFCD}" type="sibTrans" cxnId="{ED82E530-4C5A-4DE9-AC39-46C064BC9421}">
      <dgm:prSet/>
      <dgm:spPr/>
      <dgm:t>
        <a:bodyPr/>
        <a:lstStyle/>
        <a:p>
          <a:endParaRPr lang="ru-RU"/>
        </a:p>
      </dgm:t>
    </dgm:pt>
    <dgm:pt modelId="{31FB0DEF-B0BE-46C4-8A4A-FE26876460A8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0700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Образование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180EDFBD-970B-4091-B98F-563A2E7EA898}" type="parTrans" cxnId="{A5EE5EFF-8BE7-456F-858D-8178D777F68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2669590-EBB1-42FF-B127-B155CEC78CCB}" type="sibTrans" cxnId="{A5EE5EFF-8BE7-456F-858D-8178D777F687}">
      <dgm:prSet/>
      <dgm:spPr/>
      <dgm:t>
        <a:bodyPr/>
        <a:lstStyle/>
        <a:p>
          <a:endParaRPr lang="ru-RU"/>
        </a:p>
      </dgm:t>
    </dgm:pt>
    <dgm:pt modelId="{58B4F7E7-4B5B-4A8F-97E4-DAB64C8BC3A3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0300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Национальная безопасность и правоохранительная деятельность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8A395629-91EC-4002-A0B0-196620B9CF15}" type="parTrans" cxnId="{55DB5D70-E842-4FF5-B3A3-FD3318540D4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5999F96C-A550-47E1-9446-78A3AFB1DC7C}" type="sibTrans" cxnId="{55DB5D70-E842-4FF5-B3A3-FD3318540D48}">
      <dgm:prSet/>
      <dgm:spPr/>
      <dgm:t>
        <a:bodyPr/>
        <a:lstStyle/>
        <a:p>
          <a:endParaRPr lang="ru-RU"/>
        </a:p>
      </dgm:t>
    </dgm:pt>
    <dgm:pt modelId="{8BD9503B-6A32-44E5-BE26-E909AA4B64AF}">
      <dgm:prSet phldrT="[Текст]" custScaleX="118900" custScaleY="50742"/>
      <dgm:spPr/>
      <dgm:t>
        <a:bodyPr/>
        <a:lstStyle/>
        <a:p>
          <a:endParaRPr lang="ru-RU"/>
        </a:p>
      </dgm:t>
    </dgm:pt>
    <dgm:pt modelId="{966A11EA-4C1F-42BE-A3A6-C8CDAC6BB8A6}" type="parTrans" cxnId="{C7AB0487-8338-48F1-853D-9206302F3C54}">
      <dgm:prSet/>
      <dgm:spPr/>
      <dgm:t>
        <a:bodyPr/>
        <a:lstStyle/>
        <a:p>
          <a:endParaRPr lang="ru-RU"/>
        </a:p>
      </dgm:t>
    </dgm:pt>
    <dgm:pt modelId="{E0D882E3-D22B-4B0A-8E1B-AEF82AD1FDC5}" type="sibTrans" cxnId="{C7AB0487-8338-48F1-853D-9206302F3C54}">
      <dgm:prSet/>
      <dgm:spPr/>
      <dgm:t>
        <a:bodyPr/>
        <a:lstStyle/>
        <a:p>
          <a:endParaRPr lang="ru-RU"/>
        </a:p>
      </dgm:t>
    </dgm:pt>
    <dgm:pt modelId="{7C9D6B48-73D8-42E6-A578-B504F67018D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1000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Социальная политика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64285B9-F62F-4FEA-87C7-3F0DED97A1A6}" type="parTrans" cxnId="{53727AA2-C311-4065-930F-0F29AA40797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CDD8F716-E09D-48A5-AE43-8180745FDA83}" type="sibTrans" cxnId="{53727AA2-C311-4065-930F-0F29AA40797A}">
      <dgm:prSet/>
      <dgm:spPr/>
      <dgm:t>
        <a:bodyPr/>
        <a:lstStyle/>
        <a:p>
          <a:endParaRPr lang="ru-RU"/>
        </a:p>
      </dgm:t>
    </dgm:pt>
    <dgm:pt modelId="{78909F7D-2172-4E00-900E-6250F79A2870}">
      <dgm:prSet phldrT="[Текст]" custScaleX="96617" custScaleY="35248"/>
      <dgm:spPr/>
      <dgm:t>
        <a:bodyPr/>
        <a:lstStyle/>
        <a:p>
          <a:endParaRPr lang="ru-RU"/>
        </a:p>
      </dgm:t>
    </dgm:pt>
    <dgm:pt modelId="{649DBDF5-2518-420E-8811-6B646DBA1911}" type="parTrans" cxnId="{B555B932-F22A-4FAD-BB12-54AD2BD7FFB1}">
      <dgm:prSet/>
      <dgm:spPr/>
      <dgm:t>
        <a:bodyPr/>
        <a:lstStyle/>
        <a:p>
          <a:endParaRPr lang="ru-RU"/>
        </a:p>
      </dgm:t>
    </dgm:pt>
    <dgm:pt modelId="{0D5E35F3-CCCE-4265-97C5-10FFF1A2EC66}" type="sibTrans" cxnId="{B555B932-F22A-4FAD-BB12-54AD2BD7FFB1}">
      <dgm:prSet/>
      <dgm:spPr/>
      <dgm:t>
        <a:bodyPr/>
        <a:lstStyle/>
        <a:p>
          <a:endParaRPr lang="ru-RU"/>
        </a:p>
      </dgm:t>
    </dgm:pt>
    <dgm:pt modelId="{E20ABD6B-BCE5-4DF6-A939-976E1E48C7B0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0100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Общегосударственные вопросы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F133BBF5-B106-4C4F-8F47-FEC54C91BDA0}" type="parTrans" cxnId="{C68AA89D-121D-40E7-B963-47B80AD98EB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4B47BE84-B23D-496B-B422-D2CA680652AE}" type="sibTrans" cxnId="{C68AA89D-121D-40E7-B963-47B80AD98EB1}">
      <dgm:prSet/>
      <dgm:spPr/>
      <dgm:t>
        <a:bodyPr/>
        <a:lstStyle/>
        <a:p>
          <a:endParaRPr lang="ru-RU"/>
        </a:p>
      </dgm:t>
    </dgm:pt>
    <dgm:pt modelId="{C89FC508-1772-4038-AAC9-B23E4DD2E6DB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0800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Культура,  кинематография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22994560-F4D7-446F-9C64-168566A10E55}" type="parTrans" cxnId="{69EA2D7F-4A05-485D-88C1-B14DED9EF15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51F44DA2-6533-4E05-BDB9-9BF9A02EFA41}" type="sibTrans" cxnId="{69EA2D7F-4A05-485D-88C1-B14DED9EF155}">
      <dgm:prSet/>
      <dgm:spPr/>
      <dgm:t>
        <a:bodyPr/>
        <a:lstStyle/>
        <a:p>
          <a:endParaRPr lang="ru-RU"/>
        </a:p>
      </dgm:t>
    </dgm:pt>
    <dgm:pt modelId="{BFBAA5CC-FC9C-46CC-A54A-3C7703ADF1AD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0400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Национальная экономика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AE1D5AF1-9D13-4FDA-925A-9651A58F8681}" type="parTrans" cxnId="{C55D9767-8293-4A86-A182-7FB7B69778F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AD7E9F6C-D9DD-4980-BF76-F7CB032E0F10}" type="sibTrans" cxnId="{C55D9767-8293-4A86-A182-7FB7B69778FD}">
      <dgm:prSet/>
      <dgm:spPr/>
      <dgm:t>
        <a:bodyPr/>
        <a:lstStyle/>
        <a:p>
          <a:endParaRPr lang="ru-RU"/>
        </a:p>
      </dgm:t>
    </dgm:pt>
    <dgm:pt modelId="{E6D6FBFF-CFEB-48DC-8A3A-0A6FDFDCC859}">
      <dgm:prSet phldrT="[Текст]" custScaleX="113272" custScaleY="42318"/>
      <dgm:spPr/>
      <dgm:t>
        <a:bodyPr/>
        <a:lstStyle/>
        <a:p>
          <a:endParaRPr lang="ru-RU"/>
        </a:p>
      </dgm:t>
    </dgm:pt>
    <dgm:pt modelId="{59C1655E-38D9-48E9-A742-35D767602E4D}" type="parTrans" cxnId="{BBB87F45-AB8A-4E9C-91CB-EDB39EAAF69A}">
      <dgm:prSet/>
      <dgm:spPr/>
      <dgm:t>
        <a:bodyPr/>
        <a:lstStyle/>
        <a:p>
          <a:endParaRPr lang="ru-RU"/>
        </a:p>
      </dgm:t>
    </dgm:pt>
    <dgm:pt modelId="{9C5DC6DA-FFB6-414F-8435-B3292BF534FF}" type="sibTrans" cxnId="{BBB87F45-AB8A-4E9C-91CB-EDB39EAAF69A}">
      <dgm:prSet/>
      <dgm:spPr/>
      <dgm:t>
        <a:bodyPr/>
        <a:lstStyle/>
        <a:p>
          <a:endParaRPr lang="ru-RU"/>
        </a:p>
      </dgm:t>
    </dgm:pt>
    <dgm:pt modelId="{7D557D06-C882-44A6-81CF-C3321A44D50A}">
      <dgm:prSet phldrT="[Текст]" custScaleX="113272" custScaleY="42318"/>
      <dgm:spPr/>
      <dgm:t>
        <a:bodyPr/>
        <a:lstStyle/>
        <a:p>
          <a:endParaRPr lang="ru-RU"/>
        </a:p>
      </dgm:t>
    </dgm:pt>
    <dgm:pt modelId="{E197ED62-4F75-4544-B3FE-9871A90164F0}" type="parTrans" cxnId="{251D8F18-D4D5-4839-9944-56A80B574190}">
      <dgm:prSet/>
      <dgm:spPr/>
      <dgm:t>
        <a:bodyPr/>
        <a:lstStyle/>
        <a:p>
          <a:endParaRPr lang="ru-RU"/>
        </a:p>
      </dgm:t>
    </dgm:pt>
    <dgm:pt modelId="{E45DF86B-777A-4A65-AA77-6B08D64394F5}" type="sibTrans" cxnId="{251D8F18-D4D5-4839-9944-56A80B574190}">
      <dgm:prSet/>
      <dgm:spPr/>
      <dgm:t>
        <a:bodyPr/>
        <a:lstStyle/>
        <a:p>
          <a:endParaRPr lang="ru-RU"/>
        </a:p>
      </dgm:t>
    </dgm:pt>
    <dgm:pt modelId="{61C82A22-7FD2-4D9E-B450-BAF5713CA73C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1100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Физическая культура  и спорт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67A6A3E2-F07A-4298-9B06-36451EC4D6F0}" type="parTrans" cxnId="{C1A792DA-7191-44EB-816C-F6C50CBB514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4B591672-C923-48C9-A0BB-066ADBDD1FF7}" type="sibTrans" cxnId="{C1A792DA-7191-44EB-816C-F6C50CBB5149}">
      <dgm:prSet/>
      <dgm:spPr/>
      <dgm:t>
        <a:bodyPr/>
        <a:lstStyle/>
        <a:p>
          <a:endParaRPr lang="ru-RU"/>
        </a:p>
      </dgm:t>
    </dgm:pt>
    <dgm:pt modelId="{BAAD45EE-3925-438F-BF7E-1F9E312ACA21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1200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Средства массовой информации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149880B7-65A3-4A07-B0A9-C26C598BD3D4}" type="parTrans" cxnId="{2888265E-22A3-4F10-A335-39FE16C84DFB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C4AB3073-084C-4798-A806-D0B2A5C41368}" type="sibTrans" cxnId="{2888265E-22A3-4F10-A335-39FE16C84DFB}">
      <dgm:prSet/>
      <dgm:spPr/>
      <dgm:t>
        <a:bodyPr/>
        <a:lstStyle/>
        <a:p>
          <a:endParaRPr lang="ru-RU"/>
        </a:p>
      </dgm:t>
    </dgm:pt>
    <dgm:pt modelId="{CD6E0ADC-C5ED-4FDA-82BB-98AFC28E634B}" type="pres">
      <dgm:prSet presAssocID="{0D77A3DC-BDCC-4A7B-8FCA-72CBBFC7EA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16AB7-1F61-4FCF-8242-B994F6DD2FEC}" type="pres">
      <dgm:prSet presAssocID="{F0CBB4B1-F22D-45BE-8CCA-F8820DD7A773}" presName="centerShape" presStyleLbl="node0" presStyleIdx="0" presStyleCnt="1" custLinFactNeighborX="193" custLinFactNeighborY="-26933"/>
      <dgm:spPr/>
      <dgm:t>
        <a:bodyPr/>
        <a:lstStyle/>
        <a:p>
          <a:endParaRPr lang="ru-RU"/>
        </a:p>
      </dgm:t>
    </dgm:pt>
    <dgm:pt modelId="{3991E4B9-1C68-4817-AA04-81E76EE7892A}" type="pres">
      <dgm:prSet presAssocID="{0F240D8F-D609-492A-9153-E0A45D5BD95F}" presName="parTrans" presStyleLbl="bgSibTrans2D1" presStyleIdx="0" presStyleCnt="9" custAng="21532629" custScaleX="79258" custScaleY="88395" custLinFactNeighborX="867" custLinFactNeighborY="3354"/>
      <dgm:spPr/>
      <dgm:t>
        <a:bodyPr/>
        <a:lstStyle/>
        <a:p>
          <a:endParaRPr lang="ru-RU"/>
        </a:p>
      </dgm:t>
    </dgm:pt>
    <dgm:pt modelId="{17D93B05-19FB-4E5D-A617-A2FE3F83F9C0}" type="pres">
      <dgm:prSet presAssocID="{17654C63-B42E-4E3D-8ED9-AEE89FBEA6FE}" presName="node" presStyleLbl="node1" presStyleIdx="0" presStyleCnt="9" custScaleX="166976" custScaleY="85042" custRadScaleRad="64405" custRadScaleInc="886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2A0F4-AD6C-4A11-A959-C87A832C3A16}" type="pres">
      <dgm:prSet presAssocID="{180EDFBD-970B-4091-B98F-563A2E7EA898}" presName="parTrans" presStyleLbl="bgSibTrans2D1" presStyleIdx="1" presStyleCnt="9"/>
      <dgm:spPr/>
      <dgm:t>
        <a:bodyPr/>
        <a:lstStyle/>
        <a:p>
          <a:endParaRPr lang="ru-RU"/>
        </a:p>
      </dgm:t>
    </dgm:pt>
    <dgm:pt modelId="{74FA47AE-CAB2-4B9C-99CB-E4D91C892A41}" type="pres">
      <dgm:prSet presAssocID="{31FB0DEF-B0BE-46C4-8A4A-FE26876460A8}" presName="node" presStyleLbl="node1" presStyleIdx="1" presStyleCnt="9" custScaleX="164551" custScaleY="75507" custRadScaleRad="9349" custRadScaleInc="-612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50A5B-84F2-4E13-90D7-4B341309BBCB}" type="pres">
      <dgm:prSet presAssocID="{F133BBF5-B106-4C4F-8F47-FEC54C91BDA0}" presName="parTrans" presStyleLbl="bgSibTrans2D1" presStyleIdx="2" presStyleCnt="9"/>
      <dgm:spPr/>
      <dgm:t>
        <a:bodyPr/>
        <a:lstStyle/>
        <a:p>
          <a:endParaRPr lang="ru-RU"/>
        </a:p>
      </dgm:t>
    </dgm:pt>
    <dgm:pt modelId="{78FCB114-7FFB-435F-82EE-B7140CA5830A}" type="pres">
      <dgm:prSet presAssocID="{E20ABD6B-BCE5-4DF6-A939-976E1E48C7B0}" presName="node" presStyleLbl="node1" presStyleIdx="2" presStyleCnt="9" custScaleX="177264" custScaleY="69166" custRadScaleRad="108016" custRadScaleInc="335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E4CCF-F73A-4350-B86B-A0FB7D3C0DC1}" type="pres">
      <dgm:prSet presAssocID="{22994560-F4D7-446F-9C64-168566A10E55}" presName="parTrans" presStyleLbl="bgSibTrans2D1" presStyleIdx="3" presStyleCnt="9"/>
      <dgm:spPr/>
      <dgm:t>
        <a:bodyPr/>
        <a:lstStyle/>
        <a:p>
          <a:endParaRPr lang="ru-RU"/>
        </a:p>
      </dgm:t>
    </dgm:pt>
    <dgm:pt modelId="{71C1F38B-B59F-4B13-B76E-8F3A532B36F9}" type="pres">
      <dgm:prSet presAssocID="{C89FC508-1772-4038-AAC9-B23E4DD2E6DB}" presName="node" presStyleLbl="node1" presStyleIdx="3" presStyleCnt="9" custScaleX="171515" custScaleY="68009" custRadScaleRad="59869" custRadScaleInc="-328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4C880-F57D-4F55-949D-DFCC65FA4F62}" type="pres">
      <dgm:prSet presAssocID="{D64285B9-F62F-4FEA-87C7-3F0DED97A1A6}" presName="parTrans" presStyleLbl="bgSibTrans2D1" presStyleIdx="4" presStyleCnt="9"/>
      <dgm:spPr/>
      <dgm:t>
        <a:bodyPr/>
        <a:lstStyle/>
        <a:p>
          <a:endParaRPr lang="ru-RU"/>
        </a:p>
      </dgm:t>
    </dgm:pt>
    <dgm:pt modelId="{8A3FA8B9-956D-46D5-AC64-D6B58F4D54D5}" type="pres">
      <dgm:prSet presAssocID="{7C9D6B48-73D8-42E6-A578-B504F67018D5}" presName="node" presStyleLbl="node1" presStyleIdx="4" presStyleCnt="9" custScaleX="175425" custScaleY="53860" custRadScaleRad="89852" custRadScaleInc="-333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38959-C712-42EB-8B22-ED8A6AF29F1C}" type="pres">
      <dgm:prSet presAssocID="{AE1D5AF1-9D13-4FDA-925A-9651A58F8681}" presName="parTrans" presStyleLbl="bgSibTrans2D1" presStyleIdx="5" presStyleCnt="9"/>
      <dgm:spPr/>
      <dgm:t>
        <a:bodyPr/>
        <a:lstStyle/>
        <a:p>
          <a:endParaRPr lang="ru-RU"/>
        </a:p>
      </dgm:t>
    </dgm:pt>
    <dgm:pt modelId="{67FB5B9E-1A1E-408B-B00E-FF1FC7A78A2C}" type="pres">
      <dgm:prSet presAssocID="{BFBAA5CC-FC9C-46CC-A54A-3C7703ADF1AD}" presName="node" presStyleLbl="node1" presStyleIdx="5" presStyleCnt="9" custScaleX="185542" custScaleY="64061" custRadScaleRad="85122" custRadScaleInc="21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C874D-CFD5-4526-AA98-C1CFD8921531}" type="pres">
      <dgm:prSet presAssocID="{67A6A3E2-F07A-4298-9B06-36451EC4D6F0}" presName="parTrans" presStyleLbl="bgSibTrans2D1" presStyleIdx="6" presStyleCnt="9"/>
      <dgm:spPr/>
      <dgm:t>
        <a:bodyPr/>
        <a:lstStyle/>
        <a:p>
          <a:endParaRPr lang="ru-RU"/>
        </a:p>
      </dgm:t>
    </dgm:pt>
    <dgm:pt modelId="{1074222E-3709-432C-AF1E-BD0B88285504}" type="pres">
      <dgm:prSet presAssocID="{61C82A22-7FD2-4D9E-B450-BAF5713CA73C}" presName="node" presStyleLbl="node1" presStyleIdx="6" presStyleCnt="9" custScaleX="184648" custScaleY="71650" custRadScaleRad="109133" custRadScaleInc="-470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B80CA-7670-49F9-B612-1E5AE8C870F2}" type="pres">
      <dgm:prSet presAssocID="{149880B7-65A3-4A07-B0A9-C26C598BD3D4}" presName="parTrans" presStyleLbl="bgSibTrans2D1" presStyleIdx="7" presStyleCnt="9"/>
      <dgm:spPr/>
      <dgm:t>
        <a:bodyPr/>
        <a:lstStyle/>
        <a:p>
          <a:endParaRPr lang="ru-RU"/>
        </a:p>
      </dgm:t>
    </dgm:pt>
    <dgm:pt modelId="{60F38FA1-C010-4A9B-B7F7-3A0EBCBBBC59}" type="pres">
      <dgm:prSet presAssocID="{BAAD45EE-3925-438F-BF7E-1F9E312ACA21}" presName="node" presStyleLbl="node1" presStyleIdx="7" presStyleCnt="9" custScaleX="179787" custScaleY="63765" custRadScaleRad="107248" custRadScaleInc="-437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5A0E0-89CC-423B-BE17-677D9347A0E2}" type="pres">
      <dgm:prSet presAssocID="{8A395629-91EC-4002-A0B0-196620B9CF15}" presName="parTrans" presStyleLbl="bgSibTrans2D1" presStyleIdx="8" presStyleCnt="9"/>
      <dgm:spPr/>
      <dgm:t>
        <a:bodyPr/>
        <a:lstStyle/>
        <a:p>
          <a:endParaRPr lang="ru-RU"/>
        </a:p>
      </dgm:t>
    </dgm:pt>
    <dgm:pt modelId="{E4308276-E878-4AA5-BD9A-33096410D417}" type="pres">
      <dgm:prSet presAssocID="{58B4F7E7-4B5B-4A8F-97E4-DAB64C8BC3A3}" presName="node" presStyleLbl="node1" presStyleIdx="8" presStyleCnt="9" custScaleX="188732" custScaleY="83662" custRadScaleRad="103674" custRadScaleInc="-207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6E628-C3B1-4A37-A378-C55B6F0378C0}" type="presOf" srcId="{F0CBB4B1-F22D-45BE-8CCA-F8820DD7A773}" destId="{6FA16AB7-1F61-4FCF-8242-B994F6DD2FEC}" srcOrd="0" destOrd="0" presId="urn:microsoft.com/office/officeart/2005/8/layout/radial4"/>
    <dgm:cxn modelId="{2DDE08D9-6EC2-45B8-B9CD-40747906564C}" type="presOf" srcId="{0D77A3DC-BDCC-4A7B-8FCA-72CBBFC7EA68}" destId="{CD6E0ADC-C5ED-4FDA-82BB-98AFC28E634B}" srcOrd="0" destOrd="0" presId="urn:microsoft.com/office/officeart/2005/8/layout/radial4"/>
    <dgm:cxn modelId="{883125B1-F6AC-4796-A774-297D71D92D80}" type="presOf" srcId="{BFBAA5CC-FC9C-46CC-A54A-3C7703ADF1AD}" destId="{67FB5B9E-1A1E-408B-B00E-FF1FC7A78A2C}" srcOrd="0" destOrd="0" presId="urn:microsoft.com/office/officeart/2005/8/layout/radial4"/>
    <dgm:cxn modelId="{DF5686E0-160E-4B80-8EFB-49273D1ADB49}" type="presOf" srcId="{BAAD45EE-3925-438F-BF7E-1F9E312ACA21}" destId="{60F38FA1-C010-4A9B-B7F7-3A0EBCBBBC59}" srcOrd="0" destOrd="0" presId="urn:microsoft.com/office/officeart/2005/8/layout/radial4"/>
    <dgm:cxn modelId="{C7AB0487-8338-48F1-853D-9206302F3C54}" srcId="{0D77A3DC-BDCC-4A7B-8FCA-72CBBFC7EA68}" destId="{8BD9503B-6A32-44E5-BE26-E909AA4B64AF}" srcOrd="1" destOrd="0" parTransId="{966A11EA-4C1F-42BE-A3A6-C8CDAC6BB8A6}" sibTransId="{E0D882E3-D22B-4B0A-8E1B-AEF82AD1FDC5}"/>
    <dgm:cxn modelId="{FC753A56-2368-497C-82D6-32756DA2FEF3}" type="presOf" srcId="{17654C63-B42E-4E3D-8ED9-AEE89FBEA6FE}" destId="{17D93B05-19FB-4E5D-A617-A2FE3F83F9C0}" srcOrd="0" destOrd="0" presId="urn:microsoft.com/office/officeart/2005/8/layout/radial4"/>
    <dgm:cxn modelId="{27D87BBE-763E-4E77-856E-A93469250DF2}" type="presOf" srcId="{61C82A22-7FD2-4D9E-B450-BAF5713CA73C}" destId="{1074222E-3709-432C-AF1E-BD0B88285504}" srcOrd="0" destOrd="0" presId="urn:microsoft.com/office/officeart/2005/8/layout/radial4"/>
    <dgm:cxn modelId="{B555B932-F22A-4FAD-BB12-54AD2BD7FFB1}" srcId="{0D77A3DC-BDCC-4A7B-8FCA-72CBBFC7EA68}" destId="{78909F7D-2172-4E00-900E-6250F79A2870}" srcOrd="2" destOrd="0" parTransId="{649DBDF5-2518-420E-8811-6B646DBA1911}" sibTransId="{0D5E35F3-CCCE-4265-97C5-10FFF1A2EC66}"/>
    <dgm:cxn modelId="{2483CDDD-3316-4007-9C09-6C16DA58BFE9}" type="presOf" srcId="{22994560-F4D7-446F-9C64-168566A10E55}" destId="{916E4CCF-F73A-4350-B86B-A0FB7D3C0DC1}" srcOrd="0" destOrd="0" presId="urn:microsoft.com/office/officeart/2005/8/layout/radial4"/>
    <dgm:cxn modelId="{2AEEF023-8D71-4208-B72F-21A9C3EF3558}" type="presOf" srcId="{7C9D6B48-73D8-42E6-A578-B504F67018D5}" destId="{8A3FA8B9-956D-46D5-AC64-D6B58F4D54D5}" srcOrd="0" destOrd="0" presId="urn:microsoft.com/office/officeart/2005/8/layout/radial4"/>
    <dgm:cxn modelId="{C1A792DA-7191-44EB-816C-F6C50CBB5149}" srcId="{F0CBB4B1-F22D-45BE-8CCA-F8820DD7A773}" destId="{61C82A22-7FD2-4D9E-B450-BAF5713CA73C}" srcOrd="6" destOrd="0" parTransId="{67A6A3E2-F07A-4298-9B06-36451EC4D6F0}" sibTransId="{4B591672-C923-48C9-A0BB-066ADBDD1FF7}"/>
    <dgm:cxn modelId="{19044778-028A-4828-BD46-8C25DC4D6AE5}" type="presOf" srcId="{E20ABD6B-BCE5-4DF6-A939-976E1E48C7B0}" destId="{78FCB114-7FFB-435F-82EE-B7140CA5830A}" srcOrd="0" destOrd="0" presId="urn:microsoft.com/office/officeart/2005/8/layout/radial4"/>
    <dgm:cxn modelId="{B2F0477C-6689-47FB-9B73-1E801DC734C6}" type="presOf" srcId="{31FB0DEF-B0BE-46C4-8A4A-FE26876460A8}" destId="{74FA47AE-CAB2-4B9C-99CB-E4D91C892A41}" srcOrd="0" destOrd="0" presId="urn:microsoft.com/office/officeart/2005/8/layout/radial4"/>
    <dgm:cxn modelId="{717923C2-E4A3-4899-8276-C3797A6BC133}" type="presOf" srcId="{AE1D5AF1-9D13-4FDA-925A-9651A58F8681}" destId="{6A738959-C712-42EB-8B22-ED8A6AF29F1C}" srcOrd="0" destOrd="0" presId="urn:microsoft.com/office/officeart/2005/8/layout/radial4"/>
    <dgm:cxn modelId="{A5EE5EFF-8BE7-456F-858D-8178D777F687}" srcId="{F0CBB4B1-F22D-45BE-8CCA-F8820DD7A773}" destId="{31FB0DEF-B0BE-46C4-8A4A-FE26876460A8}" srcOrd="1" destOrd="0" parTransId="{180EDFBD-970B-4091-B98F-563A2E7EA898}" sibTransId="{92669590-EBB1-42FF-B127-B155CEC78CCB}"/>
    <dgm:cxn modelId="{251D8F18-D4D5-4839-9944-56A80B574190}" srcId="{0D77A3DC-BDCC-4A7B-8FCA-72CBBFC7EA68}" destId="{7D557D06-C882-44A6-81CF-C3321A44D50A}" srcOrd="4" destOrd="0" parTransId="{E197ED62-4F75-4544-B3FE-9871A90164F0}" sibTransId="{E45DF86B-777A-4A65-AA77-6B08D64394F5}"/>
    <dgm:cxn modelId="{BBB87F45-AB8A-4E9C-91CB-EDB39EAAF69A}" srcId="{0D77A3DC-BDCC-4A7B-8FCA-72CBBFC7EA68}" destId="{E6D6FBFF-CFEB-48DC-8A3A-0A6FDFDCC859}" srcOrd="3" destOrd="0" parTransId="{59C1655E-38D9-48E9-A742-35D767602E4D}" sibTransId="{9C5DC6DA-FFB6-414F-8435-B3292BF534FF}"/>
    <dgm:cxn modelId="{ED82E530-4C5A-4DE9-AC39-46C064BC9421}" srcId="{F0CBB4B1-F22D-45BE-8CCA-F8820DD7A773}" destId="{17654C63-B42E-4E3D-8ED9-AEE89FBEA6FE}" srcOrd="0" destOrd="0" parTransId="{0F240D8F-D609-492A-9153-E0A45D5BD95F}" sibTransId="{BC2B161C-D61F-4617-AA53-A46EE451AFCD}"/>
    <dgm:cxn modelId="{C68AA89D-121D-40E7-B963-47B80AD98EB1}" srcId="{F0CBB4B1-F22D-45BE-8CCA-F8820DD7A773}" destId="{E20ABD6B-BCE5-4DF6-A939-976E1E48C7B0}" srcOrd="2" destOrd="0" parTransId="{F133BBF5-B106-4C4F-8F47-FEC54C91BDA0}" sibTransId="{4B47BE84-B23D-496B-B422-D2CA680652AE}"/>
    <dgm:cxn modelId="{55E4D331-3F46-4236-8BA1-F2061F9C51DA}" srcId="{0D77A3DC-BDCC-4A7B-8FCA-72CBBFC7EA68}" destId="{F0CBB4B1-F22D-45BE-8CCA-F8820DD7A773}" srcOrd="0" destOrd="0" parTransId="{685F1075-F562-436B-BC3E-3ECE060854D7}" sibTransId="{94176C56-1EBC-4E30-82FA-59D2A1F6E478}"/>
    <dgm:cxn modelId="{55DB5D70-E842-4FF5-B3A3-FD3318540D48}" srcId="{F0CBB4B1-F22D-45BE-8CCA-F8820DD7A773}" destId="{58B4F7E7-4B5B-4A8F-97E4-DAB64C8BC3A3}" srcOrd="8" destOrd="0" parTransId="{8A395629-91EC-4002-A0B0-196620B9CF15}" sibTransId="{5999F96C-A550-47E1-9446-78A3AFB1DC7C}"/>
    <dgm:cxn modelId="{B95EE53B-7C57-48FF-9E86-B570A20A2DF0}" type="presOf" srcId="{F133BBF5-B106-4C4F-8F47-FEC54C91BDA0}" destId="{CE650A5B-84F2-4E13-90D7-4B341309BBCB}" srcOrd="0" destOrd="0" presId="urn:microsoft.com/office/officeart/2005/8/layout/radial4"/>
    <dgm:cxn modelId="{1E05100F-88E6-4A86-B1D9-A22DA083D0AC}" type="presOf" srcId="{58B4F7E7-4B5B-4A8F-97E4-DAB64C8BC3A3}" destId="{E4308276-E878-4AA5-BD9A-33096410D417}" srcOrd="0" destOrd="0" presId="urn:microsoft.com/office/officeart/2005/8/layout/radial4"/>
    <dgm:cxn modelId="{2EBF18AE-1161-470B-BF3D-738258D5ED71}" type="presOf" srcId="{C89FC508-1772-4038-AAC9-B23E4DD2E6DB}" destId="{71C1F38B-B59F-4B13-B76E-8F3A532B36F9}" srcOrd="0" destOrd="0" presId="urn:microsoft.com/office/officeart/2005/8/layout/radial4"/>
    <dgm:cxn modelId="{83D377BC-710B-4515-948D-84D2FED4F3F9}" type="presOf" srcId="{D64285B9-F62F-4FEA-87C7-3F0DED97A1A6}" destId="{62A4C880-F57D-4F55-949D-DFCC65FA4F62}" srcOrd="0" destOrd="0" presId="urn:microsoft.com/office/officeart/2005/8/layout/radial4"/>
    <dgm:cxn modelId="{69EA2D7F-4A05-485D-88C1-B14DED9EF155}" srcId="{F0CBB4B1-F22D-45BE-8CCA-F8820DD7A773}" destId="{C89FC508-1772-4038-AAC9-B23E4DD2E6DB}" srcOrd="3" destOrd="0" parTransId="{22994560-F4D7-446F-9C64-168566A10E55}" sibTransId="{51F44DA2-6533-4E05-BDB9-9BF9A02EFA41}"/>
    <dgm:cxn modelId="{C55D9767-8293-4A86-A182-7FB7B69778FD}" srcId="{F0CBB4B1-F22D-45BE-8CCA-F8820DD7A773}" destId="{BFBAA5CC-FC9C-46CC-A54A-3C7703ADF1AD}" srcOrd="5" destOrd="0" parTransId="{AE1D5AF1-9D13-4FDA-925A-9651A58F8681}" sibTransId="{AD7E9F6C-D9DD-4980-BF76-F7CB032E0F10}"/>
    <dgm:cxn modelId="{2888265E-22A3-4F10-A335-39FE16C84DFB}" srcId="{F0CBB4B1-F22D-45BE-8CCA-F8820DD7A773}" destId="{BAAD45EE-3925-438F-BF7E-1F9E312ACA21}" srcOrd="7" destOrd="0" parTransId="{149880B7-65A3-4A07-B0A9-C26C598BD3D4}" sibTransId="{C4AB3073-084C-4798-A806-D0B2A5C41368}"/>
    <dgm:cxn modelId="{53727AA2-C311-4065-930F-0F29AA40797A}" srcId="{F0CBB4B1-F22D-45BE-8CCA-F8820DD7A773}" destId="{7C9D6B48-73D8-42E6-A578-B504F67018D5}" srcOrd="4" destOrd="0" parTransId="{D64285B9-F62F-4FEA-87C7-3F0DED97A1A6}" sibTransId="{CDD8F716-E09D-48A5-AE43-8180745FDA83}"/>
    <dgm:cxn modelId="{6A1D1791-063B-4BA7-B005-C6306B5B32EF}" type="presOf" srcId="{180EDFBD-970B-4091-B98F-563A2E7EA898}" destId="{8152A0F4-AD6C-4A11-A959-C87A832C3A16}" srcOrd="0" destOrd="0" presId="urn:microsoft.com/office/officeart/2005/8/layout/radial4"/>
    <dgm:cxn modelId="{FC2C778F-798D-41C1-92BE-16005CAE444F}" type="presOf" srcId="{67A6A3E2-F07A-4298-9B06-36451EC4D6F0}" destId="{11BC874D-CFD5-4526-AA98-C1CFD8921531}" srcOrd="0" destOrd="0" presId="urn:microsoft.com/office/officeart/2005/8/layout/radial4"/>
    <dgm:cxn modelId="{A922A70D-3B21-4523-B336-9B9BC956F82D}" type="presOf" srcId="{149880B7-65A3-4A07-B0A9-C26C598BD3D4}" destId="{63DB80CA-7670-49F9-B612-1E5AE8C870F2}" srcOrd="0" destOrd="0" presId="urn:microsoft.com/office/officeart/2005/8/layout/radial4"/>
    <dgm:cxn modelId="{F65C7BB2-E975-410B-99BF-4064F0FE8497}" type="presOf" srcId="{0F240D8F-D609-492A-9153-E0A45D5BD95F}" destId="{3991E4B9-1C68-4817-AA04-81E76EE7892A}" srcOrd="0" destOrd="0" presId="urn:microsoft.com/office/officeart/2005/8/layout/radial4"/>
    <dgm:cxn modelId="{AB6342DD-1C14-4D14-B49D-27326191EF99}" type="presOf" srcId="{8A395629-91EC-4002-A0B0-196620B9CF15}" destId="{6855A0E0-89CC-423B-BE17-677D9347A0E2}" srcOrd="0" destOrd="0" presId="urn:microsoft.com/office/officeart/2005/8/layout/radial4"/>
    <dgm:cxn modelId="{7680CA43-BDE3-49D4-92BA-E3718B3E3EB4}" type="presParOf" srcId="{CD6E0ADC-C5ED-4FDA-82BB-98AFC28E634B}" destId="{6FA16AB7-1F61-4FCF-8242-B994F6DD2FEC}" srcOrd="0" destOrd="0" presId="urn:microsoft.com/office/officeart/2005/8/layout/radial4"/>
    <dgm:cxn modelId="{8CD45446-C0C9-4DCE-9BFD-21993901D536}" type="presParOf" srcId="{CD6E0ADC-C5ED-4FDA-82BB-98AFC28E634B}" destId="{3991E4B9-1C68-4817-AA04-81E76EE7892A}" srcOrd="1" destOrd="0" presId="urn:microsoft.com/office/officeart/2005/8/layout/radial4"/>
    <dgm:cxn modelId="{8B515239-EED7-4C82-B73C-8B0EE97C6751}" type="presParOf" srcId="{CD6E0ADC-C5ED-4FDA-82BB-98AFC28E634B}" destId="{17D93B05-19FB-4E5D-A617-A2FE3F83F9C0}" srcOrd="2" destOrd="0" presId="urn:microsoft.com/office/officeart/2005/8/layout/radial4"/>
    <dgm:cxn modelId="{EE43F3CB-CDD3-4293-9945-34E837D2C69C}" type="presParOf" srcId="{CD6E0ADC-C5ED-4FDA-82BB-98AFC28E634B}" destId="{8152A0F4-AD6C-4A11-A959-C87A832C3A16}" srcOrd="3" destOrd="0" presId="urn:microsoft.com/office/officeart/2005/8/layout/radial4"/>
    <dgm:cxn modelId="{009146C8-B450-476A-9745-FC3D0F8E4045}" type="presParOf" srcId="{CD6E0ADC-C5ED-4FDA-82BB-98AFC28E634B}" destId="{74FA47AE-CAB2-4B9C-99CB-E4D91C892A41}" srcOrd="4" destOrd="0" presId="urn:microsoft.com/office/officeart/2005/8/layout/radial4"/>
    <dgm:cxn modelId="{8B3A03CB-7710-4991-9C4A-4FE1DF550329}" type="presParOf" srcId="{CD6E0ADC-C5ED-4FDA-82BB-98AFC28E634B}" destId="{CE650A5B-84F2-4E13-90D7-4B341309BBCB}" srcOrd="5" destOrd="0" presId="urn:microsoft.com/office/officeart/2005/8/layout/radial4"/>
    <dgm:cxn modelId="{9309AF06-B56A-41BE-95BA-854B0B4663EE}" type="presParOf" srcId="{CD6E0ADC-C5ED-4FDA-82BB-98AFC28E634B}" destId="{78FCB114-7FFB-435F-82EE-B7140CA5830A}" srcOrd="6" destOrd="0" presId="urn:microsoft.com/office/officeart/2005/8/layout/radial4"/>
    <dgm:cxn modelId="{108F709A-9A79-4A4C-A41D-98904B94648A}" type="presParOf" srcId="{CD6E0ADC-C5ED-4FDA-82BB-98AFC28E634B}" destId="{916E4CCF-F73A-4350-B86B-A0FB7D3C0DC1}" srcOrd="7" destOrd="0" presId="urn:microsoft.com/office/officeart/2005/8/layout/radial4"/>
    <dgm:cxn modelId="{8AA271A6-3033-4E0D-A257-14D6A4153323}" type="presParOf" srcId="{CD6E0ADC-C5ED-4FDA-82BB-98AFC28E634B}" destId="{71C1F38B-B59F-4B13-B76E-8F3A532B36F9}" srcOrd="8" destOrd="0" presId="urn:microsoft.com/office/officeart/2005/8/layout/radial4"/>
    <dgm:cxn modelId="{92171B79-614C-49A9-8B3F-B135FBBF25B1}" type="presParOf" srcId="{CD6E0ADC-C5ED-4FDA-82BB-98AFC28E634B}" destId="{62A4C880-F57D-4F55-949D-DFCC65FA4F62}" srcOrd="9" destOrd="0" presId="urn:microsoft.com/office/officeart/2005/8/layout/radial4"/>
    <dgm:cxn modelId="{923ACA0E-8F45-48B7-88B3-65653A99C9B6}" type="presParOf" srcId="{CD6E0ADC-C5ED-4FDA-82BB-98AFC28E634B}" destId="{8A3FA8B9-956D-46D5-AC64-D6B58F4D54D5}" srcOrd="10" destOrd="0" presId="urn:microsoft.com/office/officeart/2005/8/layout/radial4"/>
    <dgm:cxn modelId="{C2CE06DF-3045-4AED-B78E-EF12F30948C3}" type="presParOf" srcId="{CD6E0ADC-C5ED-4FDA-82BB-98AFC28E634B}" destId="{6A738959-C712-42EB-8B22-ED8A6AF29F1C}" srcOrd="11" destOrd="0" presId="urn:microsoft.com/office/officeart/2005/8/layout/radial4"/>
    <dgm:cxn modelId="{ADF35089-ACA1-497C-9C0E-15FF77B4CA6E}" type="presParOf" srcId="{CD6E0ADC-C5ED-4FDA-82BB-98AFC28E634B}" destId="{67FB5B9E-1A1E-408B-B00E-FF1FC7A78A2C}" srcOrd="12" destOrd="0" presId="urn:microsoft.com/office/officeart/2005/8/layout/radial4"/>
    <dgm:cxn modelId="{18003EB9-3A6F-4500-92BD-A18C0CFAC267}" type="presParOf" srcId="{CD6E0ADC-C5ED-4FDA-82BB-98AFC28E634B}" destId="{11BC874D-CFD5-4526-AA98-C1CFD8921531}" srcOrd="13" destOrd="0" presId="urn:microsoft.com/office/officeart/2005/8/layout/radial4"/>
    <dgm:cxn modelId="{9ABA1742-6BF4-4DB0-910D-A8F2C8D4B923}" type="presParOf" srcId="{CD6E0ADC-C5ED-4FDA-82BB-98AFC28E634B}" destId="{1074222E-3709-432C-AF1E-BD0B88285504}" srcOrd="14" destOrd="0" presId="urn:microsoft.com/office/officeart/2005/8/layout/radial4"/>
    <dgm:cxn modelId="{A21392E2-BC50-43F3-B556-00B974AF1251}" type="presParOf" srcId="{CD6E0ADC-C5ED-4FDA-82BB-98AFC28E634B}" destId="{63DB80CA-7670-49F9-B612-1E5AE8C870F2}" srcOrd="15" destOrd="0" presId="urn:microsoft.com/office/officeart/2005/8/layout/radial4"/>
    <dgm:cxn modelId="{7B71AC22-1E2D-47AC-993F-F6333F7345D7}" type="presParOf" srcId="{CD6E0ADC-C5ED-4FDA-82BB-98AFC28E634B}" destId="{60F38FA1-C010-4A9B-B7F7-3A0EBCBBBC59}" srcOrd="16" destOrd="0" presId="urn:microsoft.com/office/officeart/2005/8/layout/radial4"/>
    <dgm:cxn modelId="{1B1979BB-51E6-4B78-AD7B-D4CEE9D5EE7C}" type="presParOf" srcId="{CD6E0ADC-C5ED-4FDA-82BB-98AFC28E634B}" destId="{6855A0E0-89CC-423B-BE17-677D9347A0E2}" srcOrd="17" destOrd="0" presId="urn:microsoft.com/office/officeart/2005/8/layout/radial4"/>
    <dgm:cxn modelId="{4F696A97-EF6F-4597-8476-D6E93B082525}" type="presParOf" srcId="{CD6E0ADC-C5ED-4FDA-82BB-98AFC28E634B}" destId="{E4308276-E878-4AA5-BD9A-33096410D417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B30A6F-A912-4B12-AA8B-5A90E90F7C6F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A3766C3C-B410-450E-98AD-E59471798A9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200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FBB19-5771-423E-9327-EEBA8A8211D6}" type="parTrans" cxnId="{99DE3539-7A14-4B2D-BADA-AA53E556673F}">
      <dgm:prSet/>
      <dgm:spPr/>
      <dgm:t>
        <a:bodyPr/>
        <a:lstStyle/>
        <a:p>
          <a:endParaRPr lang="ru-RU"/>
        </a:p>
      </dgm:t>
    </dgm:pt>
    <dgm:pt modelId="{61659B63-D6DC-4FC0-B2A9-08AA53268990}" type="sibTrans" cxnId="{99DE3539-7A14-4B2D-BADA-AA53E556673F}">
      <dgm:prSet/>
      <dgm:spPr/>
      <dgm:t>
        <a:bodyPr/>
        <a:lstStyle/>
        <a:p>
          <a:endParaRPr lang="ru-RU"/>
        </a:p>
      </dgm:t>
    </dgm:pt>
    <dgm:pt modelId="{6A7F90E1-CF30-45E4-BF77-8285FC3883A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200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A2F39-A654-44E5-A2B1-0C68C9D3C80F}" type="parTrans" cxnId="{B9D61839-6EE2-44B7-98F7-F137415EF9CC}">
      <dgm:prSet/>
      <dgm:spPr/>
      <dgm:t>
        <a:bodyPr/>
        <a:lstStyle/>
        <a:p>
          <a:endParaRPr lang="ru-RU"/>
        </a:p>
      </dgm:t>
    </dgm:pt>
    <dgm:pt modelId="{24205589-8EA0-487F-B743-8C03E26B695F}" type="sibTrans" cxnId="{B9D61839-6EE2-44B7-98F7-F137415EF9CC}">
      <dgm:prSet/>
      <dgm:spPr/>
      <dgm:t>
        <a:bodyPr/>
        <a:lstStyle/>
        <a:p>
          <a:endParaRPr lang="ru-RU"/>
        </a:p>
      </dgm:t>
    </dgm:pt>
    <dgm:pt modelId="{32103B5A-31F5-45A2-B287-83E9A4DD432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200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09831-C28B-4C6A-A56C-C8B8DD1A1D04}" type="parTrans" cxnId="{8E9E441B-CA41-4A62-A66A-A0F001E762C9}">
      <dgm:prSet/>
      <dgm:spPr/>
      <dgm:t>
        <a:bodyPr/>
        <a:lstStyle/>
        <a:p>
          <a:endParaRPr lang="ru-RU"/>
        </a:p>
      </dgm:t>
    </dgm:pt>
    <dgm:pt modelId="{60316671-91FA-48D8-B8BB-DCF8530BFC99}" type="sibTrans" cxnId="{8E9E441B-CA41-4A62-A66A-A0F001E762C9}">
      <dgm:prSet/>
      <dgm:spPr/>
      <dgm:t>
        <a:bodyPr/>
        <a:lstStyle/>
        <a:p>
          <a:endParaRPr lang="ru-RU"/>
        </a:p>
      </dgm:t>
    </dgm:pt>
    <dgm:pt modelId="{8271BCDD-BD64-4CF1-A1C1-E38F391A13B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1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sz="1100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EA486-FC9A-4FA1-8952-D34F14308D91}" type="parTrans" cxnId="{2E87315A-AD6D-4017-8E34-67BE83CF821C}">
      <dgm:prSet/>
      <dgm:spPr/>
      <dgm:t>
        <a:bodyPr/>
        <a:lstStyle/>
        <a:p>
          <a:endParaRPr lang="ru-RU"/>
        </a:p>
      </dgm:t>
    </dgm:pt>
    <dgm:pt modelId="{58F127B5-AE57-435D-9B9D-EE107FB69064}" type="sibTrans" cxnId="{2E87315A-AD6D-4017-8E34-67BE83CF821C}">
      <dgm:prSet/>
      <dgm:spPr/>
      <dgm:t>
        <a:bodyPr/>
        <a:lstStyle/>
        <a:p>
          <a:endParaRPr lang="ru-RU"/>
        </a:p>
      </dgm:t>
    </dgm:pt>
    <dgm:pt modelId="{7B0F130D-ADC2-4C7F-ACBD-D862D207BA06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9C4F93-9CCD-4957-9CCF-7E70239C79A2}" type="parTrans" cxnId="{E26B1D8E-F7C7-4BE8-9062-23BA88E97AE9}">
      <dgm:prSet/>
      <dgm:spPr/>
      <dgm:t>
        <a:bodyPr/>
        <a:lstStyle/>
        <a:p>
          <a:endParaRPr lang="ru-RU"/>
        </a:p>
      </dgm:t>
    </dgm:pt>
    <dgm:pt modelId="{3E0D1DB0-AADE-4D4D-B26F-A4CD4309305A}" type="sibTrans" cxnId="{E26B1D8E-F7C7-4BE8-9062-23BA88E97AE9}">
      <dgm:prSet/>
      <dgm:spPr/>
      <dgm:t>
        <a:bodyPr/>
        <a:lstStyle/>
        <a:p>
          <a:endParaRPr lang="ru-RU"/>
        </a:p>
      </dgm:t>
    </dgm:pt>
    <dgm:pt modelId="{B0D0718C-4EDE-4ED2-8800-E32F46821ECB}" type="pres">
      <dgm:prSet presAssocID="{29B30A6F-A912-4B12-AA8B-5A90E90F7C6F}" presName="Name0" presStyleCnt="0">
        <dgm:presLayoutVars>
          <dgm:dir/>
          <dgm:animLvl val="lvl"/>
          <dgm:resizeHandles val="exact"/>
        </dgm:presLayoutVars>
      </dgm:prSet>
      <dgm:spPr/>
    </dgm:pt>
    <dgm:pt modelId="{7C66103B-6744-4534-8E5C-5CC0F4FDB5FF}" type="pres">
      <dgm:prSet presAssocID="{A3766C3C-B410-450E-98AD-E59471798A9B}" presName="parTxOnly" presStyleLbl="node1" presStyleIdx="0" presStyleCnt="5" custLinFactNeighborX="75988" custLinFactNeighborY="-5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2C0E9-AE6F-4403-87A4-D4F473D677D9}" type="pres">
      <dgm:prSet presAssocID="{61659B63-D6DC-4FC0-B2A9-08AA53268990}" presName="parTxOnlySpace" presStyleCnt="0"/>
      <dgm:spPr/>
    </dgm:pt>
    <dgm:pt modelId="{38C9BF88-0621-4C5B-92F8-8FA55B244852}" type="pres">
      <dgm:prSet presAssocID="{6A7F90E1-CF30-45E4-BF77-8285FC3883A5}" presName="parTxOnly" presStyleLbl="node1" presStyleIdx="1" presStyleCnt="5" custScaleX="111609" custScaleY="132375" custLinFactNeighborX="97579" custLinFactNeighborY="-10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9D45E-7FEB-41FE-BD00-92A0B078173C}" type="pres">
      <dgm:prSet presAssocID="{24205589-8EA0-487F-B743-8C03E26B695F}" presName="parTxOnlySpace" presStyleCnt="0"/>
      <dgm:spPr/>
    </dgm:pt>
    <dgm:pt modelId="{AD36655B-70BE-4BE5-83D2-6FCE4C501481}" type="pres">
      <dgm:prSet presAssocID="{32103B5A-31F5-45A2-B287-83E9A4DD432D}" presName="parTxOnly" presStyleLbl="node1" presStyleIdx="2" presStyleCnt="5" custLinFactX="1776" custLinFactNeighborX="100000" custLinFactNeighborY="-4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A6809-C9A0-4C4C-801A-966317914566}" type="pres">
      <dgm:prSet presAssocID="{60316671-91FA-48D8-B8BB-DCF8530BFC99}" presName="parTxOnlySpace" presStyleCnt="0"/>
      <dgm:spPr/>
    </dgm:pt>
    <dgm:pt modelId="{718831A0-7A8B-4137-A82F-651E644353E6}" type="pres">
      <dgm:prSet presAssocID="{8271BCDD-BD64-4CF1-A1C1-E38F391A13BB}" presName="parTxOnly" presStyleLbl="node1" presStyleIdx="3" presStyleCnt="5" custScaleX="130031" custScaleY="129710" custLinFactNeighborX="15972" custLinFactNeighborY="-9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46480-00F9-40AE-9FB6-0721B58FBBE2}" type="pres">
      <dgm:prSet presAssocID="{58F127B5-AE57-435D-9B9D-EE107FB69064}" presName="parTxOnlySpace" presStyleCnt="0"/>
      <dgm:spPr/>
    </dgm:pt>
    <dgm:pt modelId="{25960FBF-E3FA-4334-94E1-A600342C3FB8}" type="pres">
      <dgm:prSet presAssocID="{7B0F130D-ADC2-4C7F-ACBD-D862D207BA06}" presName="parTxOnly" presStyleLbl="node1" presStyleIdx="4" presStyleCnt="5" custLinFactNeighborX="355" custLinFactNeighborY="-4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CF126-534D-4F1E-B234-91D5A6859B3D}" type="presOf" srcId="{A3766C3C-B410-450E-98AD-E59471798A9B}" destId="{7C66103B-6744-4534-8E5C-5CC0F4FDB5FF}" srcOrd="0" destOrd="0" presId="urn:microsoft.com/office/officeart/2005/8/layout/chevron1"/>
    <dgm:cxn modelId="{99DE3539-7A14-4B2D-BADA-AA53E556673F}" srcId="{29B30A6F-A912-4B12-AA8B-5A90E90F7C6F}" destId="{A3766C3C-B410-450E-98AD-E59471798A9B}" srcOrd="0" destOrd="0" parTransId="{6EEFBB19-5771-423E-9327-EEBA8A8211D6}" sibTransId="{61659B63-D6DC-4FC0-B2A9-08AA53268990}"/>
    <dgm:cxn modelId="{DF0B72D5-1DCB-45E5-B6EE-C5E72046765C}" type="presOf" srcId="{8271BCDD-BD64-4CF1-A1C1-E38F391A13BB}" destId="{718831A0-7A8B-4137-A82F-651E644353E6}" srcOrd="0" destOrd="0" presId="urn:microsoft.com/office/officeart/2005/8/layout/chevron1"/>
    <dgm:cxn modelId="{6786D375-7AE8-4D47-9261-5C8A8701AE45}" type="presOf" srcId="{32103B5A-31F5-45A2-B287-83E9A4DD432D}" destId="{AD36655B-70BE-4BE5-83D2-6FCE4C501481}" srcOrd="0" destOrd="0" presId="urn:microsoft.com/office/officeart/2005/8/layout/chevron1"/>
    <dgm:cxn modelId="{900BA34B-AA10-404D-B60F-ED86EDE7B544}" type="presOf" srcId="{7B0F130D-ADC2-4C7F-ACBD-D862D207BA06}" destId="{25960FBF-E3FA-4334-94E1-A600342C3FB8}" srcOrd="0" destOrd="0" presId="urn:microsoft.com/office/officeart/2005/8/layout/chevron1"/>
    <dgm:cxn modelId="{1B5514C6-261D-49AC-96DA-D1BF43B4EBC7}" type="presOf" srcId="{6A7F90E1-CF30-45E4-BF77-8285FC3883A5}" destId="{38C9BF88-0621-4C5B-92F8-8FA55B244852}" srcOrd="0" destOrd="0" presId="urn:microsoft.com/office/officeart/2005/8/layout/chevron1"/>
    <dgm:cxn modelId="{B9D61839-6EE2-44B7-98F7-F137415EF9CC}" srcId="{29B30A6F-A912-4B12-AA8B-5A90E90F7C6F}" destId="{6A7F90E1-CF30-45E4-BF77-8285FC3883A5}" srcOrd="1" destOrd="0" parTransId="{D14A2F39-A654-44E5-A2B1-0C68C9D3C80F}" sibTransId="{24205589-8EA0-487F-B743-8C03E26B695F}"/>
    <dgm:cxn modelId="{28111FAD-E4FD-483D-AB13-4173F128FCFA}" type="presOf" srcId="{29B30A6F-A912-4B12-AA8B-5A90E90F7C6F}" destId="{B0D0718C-4EDE-4ED2-8800-E32F46821ECB}" srcOrd="0" destOrd="0" presId="urn:microsoft.com/office/officeart/2005/8/layout/chevron1"/>
    <dgm:cxn modelId="{8E9E441B-CA41-4A62-A66A-A0F001E762C9}" srcId="{29B30A6F-A912-4B12-AA8B-5A90E90F7C6F}" destId="{32103B5A-31F5-45A2-B287-83E9A4DD432D}" srcOrd="2" destOrd="0" parTransId="{51609831-C28B-4C6A-A56C-C8B8DD1A1D04}" sibTransId="{60316671-91FA-48D8-B8BB-DCF8530BFC99}"/>
    <dgm:cxn modelId="{2E87315A-AD6D-4017-8E34-67BE83CF821C}" srcId="{29B30A6F-A912-4B12-AA8B-5A90E90F7C6F}" destId="{8271BCDD-BD64-4CF1-A1C1-E38F391A13BB}" srcOrd="3" destOrd="0" parTransId="{ED0EA486-FC9A-4FA1-8952-D34F14308D91}" sibTransId="{58F127B5-AE57-435D-9B9D-EE107FB69064}"/>
    <dgm:cxn modelId="{E26B1D8E-F7C7-4BE8-9062-23BA88E97AE9}" srcId="{29B30A6F-A912-4B12-AA8B-5A90E90F7C6F}" destId="{7B0F130D-ADC2-4C7F-ACBD-D862D207BA06}" srcOrd="4" destOrd="0" parTransId="{C69C4F93-9CCD-4957-9CCF-7E70239C79A2}" sibTransId="{3E0D1DB0-AADE-4D4D-B26F-A4CD4309305A}"/>
    <dgm:cxn modelId="{DDABEB7D-9083-417D-B40D-A3B9B28D0051}" type="presParOf" srcId="{B0D0718C-4EDE-4ED2-8800-E32F46821ECB}" destId="{7C66103B-6744-4534-8E5C-5CC0F4FDB5FF}" srcOrd="0" destOrd="0" presId="urn:microsoft.com/office/officeart/2005/8/layout/chevron1"/>
    <dgm:cxn modelId="{27443C8C-008E-4CA6-86F4-CE3B59E30C02}" type="presParOf" srcId="{B0D0718C-4EDE-4ED2-8800-E32F46821ECB}" destId="{EB52C0E9-AE6F-4403-87A4-D4F473D677D9}" srcOrd="1" destOrd="0" presId="urn:microsoft.com/office/officeart/2005/8/layout/chevron1"/>
    <dgm:cxn modelId="{95E466FC-2604-4849-93CD-33CBCDFA91A7}" type="presParOf" srcId="{B0D0718C-4EDE-4ED2-8800-E32F46821ECB}" destId="{38C9BF88-0621-4C5B-92F8-8FA55B244852}" srcOrd="2" destOrd="0" presId="urn:microsoft.com/office/officeart/2005/8/layout/chevron1"/>
    <dgm:cxn modelId="{81FB93F7-6E84-47B4-83FB-20F55C0C680F}" type="presParOf" srcId="{B0D0718C-4EDE-4ED2-8800-E32F46821ECB}" destId="{3979D45E-7FEB-41FE-BD00-92A0B078173C}" srcOrd="3" destOrd="0" presId="urn:microsoft.com/office/officeart/2005/8/layout/chevron1"/>
    <dgm:cxn modelId="{75924EBE-467D-4D80-BBFB-3DCE4C491D93}" type="presParOf" srcId="{B0D0718C-4EDE-4ED2-8800-E32F46821ECB}" destId="{AD36655B-70BE-4BE5-83D2-6FCE4C501481}" srcOrd="4" destOrd="0" presId="urn:microsoft.com/office/officeart/2005/8/layout/chevron1"/>
    <dgm:cxn modelId="{567C4C06-B0FC-44D9-BF7A-0E7FB4754407}" type="presParOf" srcId="{B0D0718C-4EDE-4ED2-8800-E32F46821ECB}" destId="{C9EA6809-C9A0-4C4C-801A-966317914566}" srcOrd="5" destOrd="0" presId="urn:microsoft.com/office/officeart/2005/8/layout/chevron1"/>
    <dgm:cxn modelId="{7051F2E6-E161-4313-82DA-2CFD84A77E6E}" type="presParOf" srcId="{B0D0718C-4EDE-4ED2-8800-E32F46821ECB}" destId="{718831A0-7A8B-4137-A82F-651E644353E6}" srcOrd="6" destOrd="0" presId="urn:microsoft.com/office/officeart/2005/8/layout/chevron1"/>
    <dgm:cxn modelId="{87EE62E8-1E35-4240-8703-C41F1CBEB4C6}" type="presParOf" srcId="{B0D0718C-4EDE-4ED2-8800-E32F46821ECB}" destId="{FBE46480-00F9-40AE-9FB6-0721B58FBBE2}" srcOrd="7" destOrd="0" presId="urn:microsoft.com/office/officeart/2005/8/layout/chevron1"/>
    <dgm:cxn modelId="{9A7D425D-AA84-4220-B96F-2C057990B51C}" type="presParOf" srcId="{B0D0718C-4EDE-4ED2-8800-E32F46821ECB}" destId="{25960FBF-E3FA-4334-94E1-A600342C3FB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9F77B-5573-4F57-909D-D74228E79DC5}">
      <dsp:nvSpPr>
        <dsp:cNvPr id="0" name=""/>
        <dsp:cNvSpPr/>
      </dsp:nvSpPr>
      <dsp:spPr>
        <a:xfrm>
          <a:off x="0" y="224144"/>
          <a:ext cx="7918895" cy="144067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chemeClr val="accent1">
                  <a:lumMod val="75000"/>
                </a:schemeClr>
              </a:solidFill>
            </a:rPr>
            <a:t>Местный бюджет</a:t>
          </a:r>
          <a:r>
            <a:rPr lang="ru-RU" sz="1500" b="0" i="0" kern="1200" dirty="0" smtClean="0">
              <a:solidFill>
                <a:schemeClr val="accent1">
                  <a:lumMod val="75000"/>
                </a:schemeClr>
              </a:solidFill>
            </a:rPr>
            <a:t> 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24144"/>
        <a:ext cx="7918895" cy="1440675"/>
      </dsp:txXfrm>
    </dsp:sp>
    <dsp:sp modelId="{94EB5DF6-787A-46AF-AB9D-E295DA937C50}">
      <dsp:nvSpPr>
        <dsp:cNvPr id="0" name=""/>
        <dsp:cNvSpPr/>
      </dsp:nvSpPr>
      <dsp:spPr>
        <a:xfrm>
          <a:off x="63000" y="1869047"/>
          <a:ext cx="6570784" cy="48181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chemeClr val="accent1">
                  <a:lumMod val="75000"/>
                </a:schemeClr>
              </a:solidFill>
            </a:rPr>
            <a:t>Доходы бюджета </a:t>
          </a:r>
          <a:r>
            <a:rPr lang="ru-RU" sz="1500" b="0" i="0" kern="1200" dirty="0" smtClean="0">
              <a:solidFill>
                <a:schemeClr val="accent1">
                  <a:lumMod val="75000"/>
                </a:schemeClr>
              </a:solidFill>
            </a:rPr>
            <a:t>- поступающие в бюджет денежные средства</a:t>
          </a:r>
        </a:p>
      </dsp:txBody>
      <dsp:txXfrm>
        <a:off x="63000" y="1869047"/>
        <a:ext cx="6570784" cy="481816"/>
      </dsp:txXfrm>
    </dsp:sp>
    <dsp:sp modelId="{46996733-C17A-4E28-98FA-C04F697405FC}">
      <dsp:nvSpPr>
        <dsp:cNvPr id="0" name=""/>
        <dsp:cNvSpPr/>
      </dsp:nvSpPr>
      <dsp:spPr>
        <a:xfrm>
          <a:off x="0" y="2528660"/>
          <a:ext cx="7820260" cy="58607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chemeClr val="accent1">
                  <a:lumMod val="75000"/>
                </a:schemeClr>
              </a:solidFill>
            </a:rPr>
            <a:t>Расходы бюджета </a:t>
          </a:r>
          <a:r>
            <a:rPr lang="ru-RU" sz="1500" b="0" i="0" kern="1200" dirty="0" smtClean="0">
              <a:solidFill>
                <a:schemeClr val="accent1">
                  <a:lumMod val="75000"/>
                </a:schemeClr>
              </a:solidFill>
            </a:rPr>
            <a:t>-выплачиваемые из бюджета денежные средства</a:t>
          </a:r>
          <a:endParaRPr lang="ru-RU" sz="1500" b="0" i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528660"/>
        <a:ext cx="7820260" cy="586070"/>
      </dsp:txXfrm>
    </dsp:sp>
    <dsp:sp modelId="{91BEF497-7A56-430C-8379-9D19E3683280}">
      <dsp:nvSpPr>
        <dsp:cNvPr id="0" name=""/>
        <dsp:cNvSpPr/>
      </dsp:nvSpPr>
      <dsp:spPr>
        <a:xfrm>
          <a:off x="0" y="3304405"/>
          <a:ext cx="6190628" cy="5244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chemeClr val="accent1">
                  <a:lumMod val="75000"/>
                </a:schemeClr>
              </a:solidFill>
            </a:rPr>
            <a:t>Дефицит бюджета </a:t>
          </a:r>
          <a:r>
            <a:rPr lang="ru-RU" sz="1500" b="0" i="0" kern="1200" dirty="0" smtClean="0">
              <a:solidFill>
                <a:schemeClr val="accent1">
                  <a:lumMod val="75000"/>
                </a:schemeClr>
              </a:solidFill>
            </a:rPr>
            <a:t>- превышение </a:t>
          </a:r>
          <a:r>
            <a:rPr lang="ru-RU" sz="1500" b="0" i="0" u="none" kern="1200" dirty="0" smtClean="0">
              <a:solidFill>
                <a:schemeClr val="accent1">
                  <a:lumMod val="75000"/>
                </a:schemeClr>
              </a:solidFill>
            </a:rPr>
            <a:t>расходов бюджета</a:t>
          </a:r>
          <a:r>
            <a:rPr lang="ru-RU" sz="1500" b="0" i="0" kern="1200" dirty="0" smtClean="0">
              <a:solidFill>
                <a:schemeClr val="accent1">
                  <a:lumMod val="75000"/>
                </a:schemeClr>
              </a:solidFill>
            </a:rPr>
            <a:t> над его доходами</a:t>
          </a:r>
          <a:endParaRPr lang="ru-RU" sz="1500" b="0" i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304405"/>
        <a:ext cx="6190628" cy="524483"/>
      </dsp:txXfrm>
    </dsp:sp>
    <dsp:sp modelId="{CE9D42B1-2BDA-4EB2-8CFA-CDDA4AB3928B}">
      <dsp:nvSpPr>
        <dsp:cNvPr id="0" name=""/>
        <dsp:cNvSpPr/>
      </dsp:nvSpPr>
      <dsp:spPr>
        <a:xfrm>
          <a:off x="0" y="3983089"/>
          <a:ext cx="5992433" cy="38560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chemeClr val="accent1">
                  <a:lumMod val="75000"/>
                </a:schemeClr>
              </a:solidFill>
            </a:rPr>
            <a:t>Профицит бюджета</a:t>
          </a:r>
          <a:r>
            <a:rPr lang="ru-RU" sz="1500" b="0" i="0" kern="1200" dirty="0" smtClean="0">
              <a:solidFill>
                <a:schemeClr val="accent1">
                  <a:lumMod val="75000"/>
                </a:schemeClr>
              </a:solidFill>
            </a:rPr>
            <a:t> — превышение доходов над расходами</a:t>
          </a:r>
          <a:endParaRPr lang="ru-RU" sz="1500" b="0" i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983089"/>
        <a:ext cx="5992433" cy="385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7022B-4C11-433E-AF8F-CA7729763721}">
      <dsp:nvSpPr>
        <dsp:cNvPr id="0" name=""/>
        <dsp:cNvSpPr/>
      </dsp:nvSpPr>
      <dsp:spPr>
        <a:xfrm>
          <a:off x="288021" y="675763"/>
          <a:ext cx="2547353" cy="152841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Поступление от уплаты местных налогов и сборов, предусмотренных Налоговым Кодексом Российской Федерации, законодательством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Санкт-Петербурга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8021" y="675763"/>
        <a:ext cx="2547353" cy="1528411"/>
      </dsp:txXfrm>
    </dsp:sp>
    <dsp:sp modelId="{B99FE444-377D-4397-9EBE-2683490AFAB0}">
      <dsp:nvSpPr>
        <dsp:cNvPr id="0" name=""/>
        <dsp:cNvSpPr/>
      </dsp:nvSpPr>
      <dsp:spPr>
        <a:xfrm>
          <a:off x="5445545" y="720087"/>
          <a:ext cx="2547353" cy="152841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Поступления межбюджетных трансфертов в виде дотаций, субсидий, субвенций и иных межбюджетных трансфертов из бюджета субъекта РФ местным бюджетам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445545" y="720087"/>
        <a:ext cx="2547353" cy="1528411"/>
      </dsp:txXfrm>
    </dsp:sp>
    <dsp:sp modelId="{1370A028-9B13-4D4A-BFCF-107F1566BF03}">
      <dsp:nvSpPr>
        <dsp:cNvPr id="0" name=""/>
        <dsp:cNvSpPr/>
      </dsp:nvSpPr>
      <dsp:spPr>
        <a:xfrm>
          <a:off x="2736307" y="1784933"/>
          <a:ext cx="2808304" cy="175550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Платежи, которые включают в себя: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•восстановительную стоимость зеленых насаждений;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•штрафы за нарушение законодательства;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•иные неналоговые доходы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36307" y="1784933"/>
        <a:ext cx="2808304" cy="1755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16AB7-1F61-4FCF-8242-B994F6DD2FEC}">
      <dsp:nvSpPr>
        <dsp:cNvPr id="0" name=""/>
        <dsp:cNvSpPr/>
      </dsp:nvSpPr>
      <dsp:spPr>
        <a:xfrm>
          <a:off x="3568583" y="1292379"/>
          <a:ext cx="1625394" cy="162539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местного бюджета</a:t>
          </a:r>
          <a:endParaRPr lang="ru-RU" sz="21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6616" y="1530412"/>
        <a:ext cx="1149328" cy="1149328"/>
      </dsp:txXfrm>
    </dsp:sp>
    <dsp:sp modelId="{3991E4B9-1C68-4817-AA04-81E76EE7892A}">
      <dsp:nvSpPr>
        <dsp:cNvPr id="0" name=""/>
        <dsp:cNvSpPr/>
      </dsp:nvSpPr>
      <dsp:spPr>
        <a:xfrm rot="2241494">
          <a:off x="5124375" y="3174052"/>
          <a:ext cx="1717011" cy="4094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D93B05-19FB-4E5D-A617-A2FE3F83F9C0}">
      <dsp:nvSpPr>
        <dsp:cNvPr id="0" name=""/>
        <dsp:cNvSpPr/>
      </dsp:nvSpPr>
      <dsp:spPr>
        <a:xfrm>
          <a:off x="5862119" y="3650234"/>
          <a:ext cx="1899813" cy="7740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0500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Жилищно-коммунальное хозяйство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84791" y="3672906"/>
        <a:ext cx="1854469" cy="728726"/>
      </dsp:txXfrm>
    </dsp:sp>
    <dsp:sp modelId="{8152A0F4-AD6C-4A11-A959-C87A832C3A16}">
      <dsp:nvSpPr>
        <dsp:cNvPr id="0" name=""/>
        <dsp:cNvSpPr/>
      </dsp:nvSpPr>
      <dsp:spPr>
        <a:xfrm rot="5332307">
          <a:off x="3664722" y="3522050"/>
          <a:ext cx="1498051" cy="4632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FA47AE-CAB2-4B9C-99CB-E4D91C892A41}">
      <dsp:nvSpPr>
        <dsp:cNvPr id="0" name=""/>
        <dsp:cNvSpPr/>
      </dsp:nvSpPr>
      <dsp:spPr>
        <a:xfrm>
          <a:off x="3492384" y="4158909"/>
          <a:ext cx="1872222" cy="68728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0700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Образование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512514" y="4179039"/>
        <a:ext cx="1831962" cy="647020"/>
      </dsp:txXfrm>
    </dsp:sp>
    <dsp:sp modelId="{CE650A5B-84F2-4E13-90D7-4B341309BBCB}">
      <dsp:nvSpPr>
        <dsp:cNvPr id="0" name=""/>
        <dsp:cNvSpPr/>
      </dsp:nvSpPr>
      <dsp:spPr>
        <a:xfrm rot="18653781">
          <a:off x="4720759" y="655197"/>
          <a:ext cx="1431351" cy="4632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CB114-7FFB-435F-82EE-B7140CA5830A}">
      <dsp:nvSpPr>
        <dsp:cNvPr id="0" name=""/>
        <dsp:cNvSpPr/>
      </dsp:nvSpPr>
      <dsp:spPr>
        <a:xfrm>
          <a:off x="4896548" y="31058"/>
          <a:ext cx="2016868" cy="62956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0100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Общегосударственные вопросы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914987" y="49497"/>
        <a:ext cx="1979990" cy="592685"/>
      </dsp:txXfrm>
    </dsp:sp>
    <dsp:sp modelId="{916E4CCF-F73A-4350-B86B-A0FB7D3C0DC1}">
      <dsp:nvSpPr>
        <dsp:cNvPr id="0" name=""/>
        <dsp:cNvSpPr/>
      </dsp:nvSpPr>
      <dsp:spPr>
        <a:xfrm rot="8348742">
          <a:off x="1837027" y="3169061"/>
          <a:ext cx="2092310" cy="4632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C1F38B-B59F-4B13-B76E-8F3A532B36F9}">
      <dsp:nvSpPr>
        <dsp:cNvPr id="0" name=""/>
        <dsp:cNvSpPr/>
      </dsp:nvSpPr>
      <dsp:spPr>
        <a:xfrm>
          <a:off x="1116168" y="3775494"/>
          <a:ext cx="1951457" cy="61903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0800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Культура,  кинематография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34299" y="3793625"/>
        <a:ext cx="1915195" cy="582770"/>
      </dsp:txXfrm>
    </dsp:sp>
    <dsp:sp modelId="{62A4C880-F57D-4F55-949D-DFCC65FA4F62}">
      <dsp:nvSpPr>
        <dsp:cNvPr id="0" name=""/>
        <dsp:cNvSpPr/>
      </dsp:nvSpPr>
      <dsp:spPr>
        <a:xfrm rot="10057062">
          <a:off x="1205459" y="2320515"/>
          <a:ext cx="2278980" cy="4632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3FA8B9-956D-46D5-AC64-D6B58F4D54D5}">
      <dsp:nvSpPr>
        <dsp:cNvPr id="0" name=""/>
        <dsp:cNvSpPr/>
      </dsp:nvSpPr>
      <dsp:spPr>
        <a:xfrm>
          <a:off x="233993" y="2551356"/>
          <a:ext cx="1995944" cy="49024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1000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Социальная политика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8352" y="2565715"/>
        <a:ext cx="1967226" cy="461527"/>
      </dsp:txXfrm>
    </dsp:sp>
    <dsp:sp modelId="{6A738959-C712-42EB-8B22-ED8A6AF29F1C}">
      <dsp:nvSpPr>
        <dsp:cNvPr id="0" name=""/>
        <dsp:cNvSpPr/>
      </dsp:nvSpPr>
      <dsp:spPr>
        <a:xfrm rot="843162">
          <a:off x="5256776" y="2355356"/>
          <a:ext cx="2099492" cy="4632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FB5B9E-1A1E-408B-B00E-FF1FC7A78A2C}">
      <dsp:nvSpPr>
        <dsp:cNvPr id="0" name=""/>
        <dsp:cNvSpPr/>
      </dsp:nvSpPr>
      <dsp:spPr>
        <a:xfrm>
          <a:off x="6269326" y="2550320"/>
          <a:ext cx="2111053" cy="58309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0400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Национальная экономика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286404" y="2567398"/>
        <a:ext cx="2076897" cy="548940"/>
      </dsp:txXfrm>
    </dsp:sp>
    <dsp:sp modelId="{11BC874D-CFD5-4526-AA98-C1CFD8921531}">
      <dsp:nvSpPr>
        <dsp:cNvPr id="0" name=""/>
        <dsp:cNvSpPr/>
      </dsp:nvSpPr>
      <dsp:spPr>
        <a:xfrm rot="11517953">
          <a:off x="1205699" y="1441592"/>
          <a:ext cx="2275696" cy="4632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74222E-3709-432C-AF1E-BD0B88285504}">
      <dsp:nvSpPr>
        <dsp:cNvPr id="0" name=""/>
        <dsp:cNvSpPr/>
      </dsp:nvSpPr>
      <dsp:spPr>
        <a:xfrm>
          <a:off x="179982" y="1111215"/>
          <a:ext cx="2100881" cy="65217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1100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Физическая культура  и спорт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9083" y="1130316"/>
        <a:ext cx="2062679" cy="613971"/>
      </dsp:txXfrm>
    </dsp:sp>
    <dsp:sp modelId="{63DB80CA-7670-49F9-B612-1E5AE8C870F2}">
      <dsp:nvSpPr>
        <dsp:cNvPr id="0" name=""/>
        <dsp:cNvSpPr/>
      </dsp:nvSpPr>
      <dsp:spPr>
        <a:xfrm rot="13903344">
          <a:off x="2711239" y="631068"/>
          <a:ext cx="1379300" cy="4632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F38FA1-C010-4A9B-B7F7-3A0EBCBBBC59}">
      <dsp:nvSpPr>
        <dsp:cNvPr id="0" name=""/>
        <dsp:cNvSpPr/>
      </dsp:nvSpPr>
      <dsp:spPr>
        <a:xfrm>
          <a:off x="1950883" y="31098"/>
          <a:ext cx="2045574" cy="58040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1200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Средства массовой информации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67882" y="48097"/>
        <a:ext cx="2011576" cy="546404"/>
      </dsp:txXfrm>
    </dsp:sp>
    <dsp:sp modelId="{6855A0E0-89CC-423B-BE17-677D9347A0E2}">
      <dsp:nvSpPr>
        <dsp:cNvPr id="0" name=""/>
        <dsp:cNvSpPr/>
      </dsp:nvSpPr>
      <dsp:spPr>
        <a:xfrm rot="20943800">
          <a:off x="5278029" y="1501542"/>
          <a:ext cx="2055897" cy="4632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08276-E878-4AA5-BD9A-33096410D417}">
      <dsp:nvSpPr>
        <dsp:cNvPr id="0" name=""/>
        <dsp:cNvSpPr/>
      </dsp:nvSpPr>
      <dsp:spPr>
        <a:xfrm>
          <a:off x="6241583" y="1157379"/>
          <a:ext cx="2147348" cy="76150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0300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1">
                  <a:lumMod val="75000"/>
                </a:schemeClr>
              </a:solidFill>
            </a:rPr>
            <a:t>Национальная безопасность и правоохранительная деятельность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263887" y="1179683"/>
        <a:ext cx="2102740" cy="716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6103B-6744-4534-8E5C-5CC0F4FDB5FF}">
      <dsp:nvSpPr>
        <dsp:cNvPr id="0" name=""/>
        <dsp:cNvSpPr/>
      </dsp:nvSpPr>
      <dsp:spPr>
        <a:xfrm>
          <a:off x="139993" y="502449"/>
          <a:ext cx="1804223" cy="72168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2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838" y="502449"/>
        <a:ext cx="1082534" cy="721689"/>
      </dsp:txXfrm>
    </dsp:sp>
    <dsp:sp modelId="{38C9BF88-0621-4C5B-92F8-8FA55B244852}">
      <dsp:nvSpPr>
        <dsp:cNvPr id="0" name=""/>
        <dsp:cNvSpPr/>
      </dsp:nvSpPr>
      <dsp:spPr>
        <a:xfrm>
          <a:off x="1802749" y="349310"/>
          <a:ext cx="2013675" cy="95533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2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0417" y="349310"/>
        <a:ext cx="1058339" cy="955336"/>
      </dsp:txXfrm>
    </dsp:sp>
    <dsp:sp modelId="{AD36655B-70BE-4BE5-83D2-6FCE4C501481}">
      <dsp:nvSpPr>
        <dsp:cNvPr id="0" name=""/>
        <dsp:cNvSpPr/>
      </dsp:nvSpPr>
      <dsp:spPr>
        <a:xfrm>
          <a:off x="3672414" y="504058"/>
          <a:ext cx="1804223" cy="72168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2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3259" y="504058"/>
        <a:ext cx="1082534" cy="721689"/>
      </dsp:txXfrm>
    </dsp:sp>
    <dsp:sp modelId="{718831A0-7A8B-4137-A82F-651E644353E6}">
      <dsp:nvSpPr>
        <dsp:cNvPr id="0" name=""/>
        <dsp:cNvSpPr/>
      </dsp:nvSpPr>
      <dsp:spPr>
        <a:xfrm>
          <a:off x="5112566" y="360038"/>
          <a:ext cx="2346050" cy="93610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sz="11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0618" y="360038"/>
        <a:ext cx="1409947" cy="936103"/>
      </dsp:txXfrm>
    </dsp:sp>
    <dsp:sp modelId="{25960FBF-E3FA-4334-94E1-A600342C3FB8}">
      <dsp:nvSpPr>
        <dsp:cNvPr id="0" name=""/>
        <dsp:cNvSpPr/>
      </dsp:nvSpPr>
      <dsp:spPr>
        <a:xfrm>
          <a:off x="7250018" y="504058"/>
          <a:ext cx="1804223" cy="72168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  <a:endParaRPr lang="ru-RU" sz="11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0863" y="504058"/>
        <a:ext cx="1082534" cy="721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FD67B-27DB-4643-8ABF-15D69A50471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6F152-C380-4A7C-9800-D1550076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2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F152-C380-4A7C-9800-D155007633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5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5A7-EB04-49B1-A378-073FCC6FA40E}" type="datetime1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3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387-AADF-44B3-8BAE-602FD2436335}" type="datetime1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42D-4A53-4036-86C6-37367EF405DC}" type="datetime1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8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4B9B-9E5A-4BA6-AAB1-E6F0FD0C5465}" type="datetime1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7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4183-118F-4F49-81E4-34FA25C89F6A}" type="datetime1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590-5844-4DDD-873A-AB39303F0C5E}" type="datetime1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6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7D0-BF9E-47F2-A773-A0FC5DECA6F8}" type="datetime1">
              <a:rPr lang="ru-RU" smtClean="0"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5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40B4-F43E-43AD-B0B2-133492358445}" type="datetime1">
              <a:rPr lang="ru-RU" smtClean="0"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3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3D6-218A-4449-8E7E-1D6B7010C63E}" type="datetime1">
              <a:rPr lang="ru-RU" smtClean="0"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3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0ED-CA36-4CE7-9378-A11F4CBEEBF6}" type="datetime1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2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A234-0396-477E-A113-C7D73A970C65}" type="datetime1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9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F58D6-3688-4043-9007-35DBF981E8D2}" type="datetime1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28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8.jpeg"/><Relationship Id="rId7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28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mailto:mo.polustrovo@mail.ru" TargetMode="External"/><Relationship Id="rId7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3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284984"/>
            <a:ext cx="6912768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Муниципальное образование Гавань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Бюджет Муниципального образования Гавань на 2022 год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</a:t>
            </a:fld>
            <a:endParaRPr lang="ru-RU"/>
          </a:p>
        </p:txBody>
      </p:sp>
      <p:pic>
        <p:nvPicPr>
          <p:cNvPr id="7" name="Рисунок 6" descr="\\192.168.0.55\Volume_1\Obmen\Павленко Е.С\moyagavan- ГЕРБ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376264" cy="2232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0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403648" y="44624"/>
            <a:ext cx="7276853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687637" y="620688"/>
            <a:ext cx="6124725" cy="5760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Гавань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10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4"/>
          <p:cNvSpPr txBox="1">
            <a:spLocks/>
          </p:cNvSpPr>
          <p:nvPr/>
        </p:nvSpPr>
        <p:spPr>
          <a:xfrm>
            <a:off x="1259632" y="160932"/>
            <a:ext cx="77048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70300"/>
              </p:ext>
            </p:extLst>
          </p:nvPr>
        </p:nvGraphicFramePr>
        <p:xfrm>
          <a:off x="395536" y="1268760"/>
          <a:ext cx="4104456" cy="511256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987802"/>
                <a:gridCol w="1116654"/>
              </a:tblGrid>
              <a:tr h="3770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98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 на доходы с физических лиц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7 634,9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1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100,0</a:t>
                      </a:r>
                      <a:endParaRPr lang="ru-RU" sz="12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2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Дотации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67 553,2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11 087,4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86 481,5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43398"/>
              </p:ext>
            </p:extLst>
          </p:nvPr>
        </p:nvGraphicFramePr>
        <p:xfrm>
          <a:off x="4499992" y="1268760"/>
          <a:ext cx="44644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14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879313" y="166691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619672" y="736996"/>
            <a:ext cx="6624736" cy="5760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местным бюджетам на выполнение передаваемых полномочий субъектов Российской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на 202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11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71217"/>
              </p:ext>
            </p:extLst>
          </p:nvPr>
        </p:nvGraphicFramePr>
        <p:xfrm>
          <a:off x="251520" y="1412775"/>
          <a:ext cx="4392488" cy="50266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483697"/>
                <a:gridCol w="908791"/>
              </a:tblGrid>
              <a:tr h="521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Сумма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(в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1200" u="none" strike="noStrike" dirty="0" smtClean="0">
                          <a:effectLst/>
                        </a:rPr>
                        <a:t>.)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1010708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2 178,2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25596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2914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внутригородских муниципальных образований городов федерального значения на содержание ребенка в семье опекуна и приемной семье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482,3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224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внутригородских муниципальных образований Санкт-Петербурга на вознаграждение, причитающееся приемному родителю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418,8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5612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11 087,4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79122552"/>
              </p:ext>
            </p:extLst>
          </p:nvPr>
        </p:nvGraphicFramePr>
        <p:xfrm>
          <a:off x="3995936" y="855982"/>
          <a:ext cx="637998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4"/>
          <p:cNvSpPr txBox="1">
            <a:spLocks/>
          </p:cNvSpPr>
          <p:nvPr/>
        </p:nvSpPr>
        <p:spPr>
          <a:xfrm>
            <a:off x="467544" y="188640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\\192.168.0.55\Volume_1\Obmen\Павленко Е.С\moyagavan- ГЕРБ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2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187624" y="44624"/>
            <a:ext cx="7492877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01638"/>
              </p:ext>
            </p:extLst>
          </p:nvPr>
        </p:nvGraphicFramePr>
        <p:xfrm>
          <a:off x="1355150" y="1366758"/>
          <a:ext cx="7344816" cy="44517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80120"/>
                <a:gridCol w="5089526"/>
                <a:gridCol w="1175170"/>
              </a:tblGrid>
              <a:tr h="4830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Код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Сумма </a:t>
                      </a:r>
                      <a:endParaRPr lang="en-US" sz="12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(в </a:t>
                      </a:r>
                      <a:r>
                        <a:rPr lang="ru-RU" sz="12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тыс.руб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5510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27 637,2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60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386,0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023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35 981,3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окружающей среды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429,0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10 968,8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729,4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 и спорт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1062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88 571,7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7" name="Picture 3" descr="C:\Users\Александра\Desktop\Sasha\Сайт\2018\БЮДЖЕТ ДЛЯ ГРАЖДАН\Картинки для бюджета\coin_PNG369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2" y="5589240"/>
            <a:ext cx="1796520" cy="11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12</a:t>
            </a:fld>
            <a:endParaRPr lang="ru-RU"/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1831653" y="692696"/>
            <a:ext cx="612472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2" name="Заголовок 14"/>
          <p:cNvSpPr txBox="1">
            <a:spLocks/>
          </p:cNvSpPr>
          <p:nvPr/>
        </p:nvSpPr>
        <p:spPr>
          <a:xfrm>
            <a:off x="1187624" y="160932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\\192.168.0.55\Volume_1\Obmen\Павленко Е.С\moyagavan- ГЕРБ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0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331640" y="44624"/>
            <a:ext cx="7632848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13</a:t>
            </a:fld>
            <a:endParaRPr lang="ru-RU"/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1619672" y="160932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242104"/>
              </p:ext>
            </p:extLst>
          </p:nvPr>
        </p:nvGraphicFramePr>
        <p:xfrm>
          <a:off x="467544" y="692696"/>
          <a:ext cx="835292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76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331640" y="44624"/>
            <a:ext cx="7348861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488832" cy="50405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Муниципального образования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                  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14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76547"/>
              </p:ext>
            </p:extLst>
          </p:nvPr>
        </p:nvGraphicFramePr>
        <p:xfrm>
          <a:off x="395536" y="1343928"/>
          <a:ext cx="8568951" cy="521228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60950"/>
                <a:gridCol w="3405842"/>
                <a:gridCol w="1500046"/>
                <a:gridCol w="1416710"/>
                <a:gridCol w="1485403"/>
              </a:tblGrid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23 087,97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4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525,8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27 637,2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4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24 723,9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962,4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35 981,3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3 491,4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7 868,8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10 968,8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10 260,9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10 741,8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10 729,4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 и спорт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923,3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127,8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1 180,0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(всего)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63 643,3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71 983,7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88 571,7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4"/>
          <p:cNvSpPr txBox="1">
            <a:spLocks/>
          </p:cNvSpPr>
          <p:nvPr/>
        </p:nvSpPr>
        <p:spPr>
          <a:xfrm>
            <a:off x="827584" y="160932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0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403648" y="44624"/>
            <a:ext cx="7276853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5976664" cy="432048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15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628800"/>
            <a:ext cx="6049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 местного бюджета на реализацию программ составит -</a:t>
            </a: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расходов в общем объеме расходов бюджета Муниципального образования муниципальный округ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endParaRPr lang="ru-RU" sz="12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86968" y="4060272"/>
            <a:ext cx="2988888" cy="5208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022218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комплекс взаимосвязанных по ресурсам, исполнителям, срокам осуществления и показателям результативности мероприятий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4831" y="719765"/>
            <a:ext cx="69847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муниципальный округ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по программно-целевому принципу на базе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программ,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охватывающих все сферы социально-экономической жизни муниципалитета.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444208" y="2132856"/>
            <a:ext cx="2022150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50 205 тыс. рублей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40152" y="3068960"/>
            <a:ext cx="107492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56,7 %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4797152"/>
            <a:ext cx="3168354" cy="184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97152"/>
            <a:ext cx="2987824" cy="18586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97152"/>
            <a:ext cx="1944216" cy="1872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58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5940152" y="5535237"/>
            <a:ext cx="3024336" cy="918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51064" y="2996952"/>
            <a:ext cx="3060896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259632" y="-29063"/>
            <a:ext cx="7204845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1227621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ТЕРРИТОРИИ ВНУТРИГОРОДСКОГО МУНИЦИПАЛЬНОГО ОБРАЗОВАНИЯ САНКТ-ПЕТЕРБУРГА МУНИЦИПАЛЬНЫЙ ОКРУГ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ГАВАНЬ»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комфортности условий проживания граждан, обеспечение экологического благополучия, улучшение санитарного и эстетического состояния территории муниципального образования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501008"/>
            <a:ext cx="5256584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придомовых территорий и дворовых территорий, включая проезды и въезды, пешеходные дорожки, расположенных в границах муниципального образования;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обустройство, содержание и уборка территорий детских и спортивных площадок, создание зон отдыха;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установка, содержание и ремонт ограждений газонов;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 содержание малых архитектурных форм, уличной мебели и хозяйственно-бытового оборудования, необходимого для благоустройства территории муниципального образования;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пределах своей компетенции в обеспечении чистоты и порядка на территории муниципального образования, включая ликвидацию несанкционированных свалок бытовых отходов, мусора, не включенных в адресные программы, утвержденные исполнительными органами государственной власти Санкт-Петербурга;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территорий зелёных насаждений общего пользования местного значения, в том числе организация работ по компенсационному озеленению, содержанию территорий зелёных насаждений общего пользования местного значения, включая уборку, ремонту расположенных на них объектов зелёных насаждений и защите зелёных насаждений в границах указанных территорий;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5499231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программы составляет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35 981,3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187624" y="726106"/>
            <a:ext cx="3096344" cy="47064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187624" y="1917962"/>
            <a:ext cx="3096344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8970" y="481454"/>
            <a:ext cx="2293283" cy="1651402"/>
          </a:xfrm>
          <a:prstGeom prst="rect">
            <a:avLst/>
          </a:prstGeom>
          <a:noFill/>
          <a:effectLst>
            <a:softEdge rad="1143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2708920"/>
            <a:ext cx="1836204" cy="1224136"/>
          </a:xfrm>
          <a:prstGeom prst="rect">
            <a:avLst/>
          </a:prstGeom>
          <a:noFill/>
          <a:effectLst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16</a:t>
            </a:fld>
            <a:endParaRPr lang="ru-RU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475656" y="0"/>
            <a:ext cx="576468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20" name="Рисунок 19" descr="\\192.168.0.55\Volume_1\Obmen\Павленко Е.С\moyagavan- ГЕР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08" y="4005064"/>
            <a:ext cx="1824203" cy="1368152"/>
          </a:xfrm>
          <a:prstGeom prst="rect">
            <a:avLst/>
          </a:prstGeom>
          <a:effectLst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068960"/>
            <a:ext cx="1566174" cy="230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496764" cy="22768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383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5868144" y="5373217"/>
            <a:ext cx="3096344" cy="108012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15183" y="3547011"/>
            <a:ext cx="2988888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331640" y="44624"/>
            <a:ext cx="7348861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1181651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местных праздников 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участие в организации и проведении городских праздничных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зрелищных мероприятий»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 условий, обеспечивающих нравственное, духовное и культурное развития всех возрастных групп населения муниципального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культурной политики в муниципальном образовании, повышение интереса жителей муниципального образования к культурному наследию, государственным, официальным праздникам.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031" y="4037292"/>
            <a:ext cx="5976664" cy="13542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полного снятия блокады Ленинграда от фашистской блокады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пожилых людей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инвалидов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Рождественские праздники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5445225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программы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</a:p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5 940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187624" y="726106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215183" y="2061413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17</a:t>
            </a:fld>
            <a:endParaRPr lang="ru-RU" dirty="0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403648" y="16204"/>
            <a:ext cx="58326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8" name="Рисунок 17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187623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8680"/>
            <a:ext cx="2915816" cy="1946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08920"/>
            <a:ext cx="2952136" cy="1968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149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5940152" y="5535237"/>
            <a:ext cx="3024336" cy="918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87624" y="3154071"/>
            <a:ext cx="2988888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475656" y="44624"/>
            <a:ext cx="7204845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1227621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проведение досуговых мероприятий 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жителей МО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населения в сфере культуры и искусства, путем доступа к культурным ценностям.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712964"/>
            <a:ext cx="5976664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автобусных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 в том числе двухдневных (Новгород, Псков, Карелия и т.п.)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жителей МО Гавань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 по 45 человек)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водных экскурсий для жителей МО Гавань (3 экскурсии по 120 человек)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пригласительных билетов в театры для жителей МО Гавань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пригласительных билетов в театры для жителей МО Гавань дошкольного возраста (4-10 лет)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Уличное культурно-массовое мероприятие (семейный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«Дворы моей Гавани»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5499231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программы составляет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4 828,8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187624" y="726106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247955" y="1958188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18</a:t>
            </a:fld>
            <a:endParaRPr lang="ru-RU" dirty="0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691680" y="44624"/>
            <a:ext cx="540464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8" name="Рисунок 17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187623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0688"/>
            <a:ext cx="2088232" cy="15661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61048"/>
            <a:ext cx="2147731" cy="16107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04864"/>
            <a:ext cx="1527634" cy="16528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6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6012160" y="5661248"/>
            <a:ext cx="3024336" cy="918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59632" y="3284984"/>
            <a:ext cx="2988888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547664" y="44624"/>
            <a:ext cx="7132837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691680" y="-86829"/>
            <a:ext cx="5764685" cy="576064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19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1196752"/>
            <a:ext cx="5976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развития на территории МО Гавань физической культуры и массового спорта, организация и проведение официальных физкультурных мероприятий, физкультурно-оздоровительных мероприятий и спортивных мероприятий МО Гавань»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возможность жителям муниципального образования заниматься физической культурой и спортом.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766643"/>
            <a:ext cx="5976664" cy="16004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групповых физкультурно-оздоровительных программ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скандинавская ходьба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уличного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турнира по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ахматного турнира на приз МО Гавань;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уличного марафона среди жителей МО Гавань.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58924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программы составляет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795,0 </a:t>
            </a:r>
            <a:r>
              <a:rPr lang="ru-RU" sz="1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59632" y="764704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259632" y="2276872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348880"/>
            <a:ext cx="2654306" cy="1584176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43137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2"/>
            <a:ext cx="2664296" cy="1440160"/>
          </a:xfrm>
          <a:prstGeom prst="rect">
            <a:avLst/>
          </a:prstGeom>
          <a:effectLst>
            <a:outerShdw blurRad="203200" dist="50800" dir="5400000" algn="ctr" rotWithShape="0">
              <a:srgbClr val="000000"/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8680"/>
            <a:ext cx="2627784" cy="1762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740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ятиугольник 27"/>
          <p:cNvSpPr/>
          <p:nvPr/>
        </p:nvSpPr>
        <p:spPr>
          <a:xfrm>
            <a:off x="1314650" y="4890088"/>
            <a:ext cx="2880320" cy="1151275"/>
          </a:xfrm>
          <a:prstGeom prst="homePlate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 prstMaterial="translucentPowder">
            <a:bevelT w="114300" prst="hardEdge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1331639" y="3114266"/>
            <a:ext cx="2880320" cy="1175107"/>
          </a:xfrm>
          <a:prstGeom prst="homePlate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 prstMaterial="translucentPowder">
            <a:bevelT w="114300" prst="hardEdge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907704" y="4462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176100" y="-84579"/>
            <a:ext cx="3574039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5048452"/>
            <a:ext cx="259228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35 997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1351" y="3343700"/>
            <a:ext cx="2765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год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3" name="Picture 19" descr="C:\Users\Александра\Desktop\Sasha\Сайт\2018\БЮДЖЕТ ДЛЯ ГРАЖДАН\Картинки для бюджета\иконки\icons-1337908_960_7202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16" y="5291102"/>
            <a:ext cx="673882" cy="6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Александра\Desktop\Sasha\Сайт\2018\БЮДЖЕТ ДЛЯ ГРАЖДАН\Картинки для бюджета\иконки\icons-1337908_960_72057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21" y="3446898"/>
            <a:ext cx="750679" cy="5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1351" y="825531"/>
            <a:ext cx="73020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Внутригородское Муниципальное образование Санкт-Петербурга муниципальный округ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муниципального образования, исполняющий полномочия председателя Муниципального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Вавилина </a:t>
            </a:r>
            <a:r>
              <a:rPr lang="ru-RU" sz="1600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Нэлли</a:t>
            </a: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Юрьевна, </a:t>
            </a:r>
          </a:p>
          <a:p>
            <a:pPr algn="ctr"/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Исполняющая обязанности Главы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Местной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-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Галина Викторовна</a:t>
            </a:r>
            <a:endParaRPr lang="ru-RU" sz="16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\\192.168.0.55\Volume_1\Obmen\Павленко Е.С\moyagavan- ГЕР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1" y="-110916"/>
            <a:ext cx="1395261" cy="13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2933422"/>
            <a:ext cx="3644516" cy="32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5940152" y="5535237"/>
            <a:ext cx="3024336" cy="918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691680" y="5085184"/>
            <a:ext cx="2988888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749" y="4462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404664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БЕЗОПАСНОСТИ НА ТЕРРИТОРИИ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САНКТ-ПЕТЕРБУРГА МУНИЦИПАЛЬНЫЙ ОКРУГ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ГАВАНЬ»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у жителей муниципального образования негативного отношения к потреблению наркотических средств, психотропных 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веществ, табачных изделий, содействия правоохранительным органам в сфере профилактики правонарушений, наркомании,  терроризма и экстремизма, а также пропаганда преимуществ здорового образа жизни. Формирование и сохранение позитивной атмосферы взаимного уважения к  национальным и конфессиональным традициям и обычаям народов, проживающих на территории округа. Укрепление межэтнического и межконфессионального сотрудничества, в том числе посредством информирования и просвещения жителей о существующих национальных обычаях, традициях, культурах 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религиях. Пропаганда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в области защиты населения муниципального образования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защиты населения муниципального образования от чрезвычайных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и охрана окружающей среды.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301208"/>
            <a:ext cx="576064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тематических мероприятий - семинары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5499231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784,0 </a:t>
            </a:r>
            <a:r>
              <a:rPr lang="ru-RU" sz="1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619672" y="764704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19672" y="2132856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622" y="787864"/>
            <a:ext cx="2057842" cy="1445837"/>
          </a:xfrm>
          <a:prstGeom prst="rect">
            <a:avLst/>
          </a:prstGeom>
          <a:noFill/>
          <a:effectLst>
            <a:softEdge rad="1016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286" y="2387910"/>
            <a:ext cx="2033178" cy="1395961"/>
          </a:xfrm>
          <a:prstGeom prst="rect">
            <a:avLst/>
          </a:prstGeom>
          <a:noFill/>
          <a:effectLst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3959046"/>
            <a:ext cx="2016224" cy="1370181"/>
          </a:xfrm>
          <a:prstGeom prst="rect">
            <a:avLst/>
          </a:prstGeom>
          <a:noFill/>
          <a:effectLst>
            <a:softEdge rad="1143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20</a:t>
            </a:fld>
            <a:endParaRPr lang="ru-RU" dirty="0"/>
          </a:p>
        </p:txBody>
      </p:sp>
      <p:sp>
        <p:nvSpPr>
          <p:cNvPr id="18" name="Заголовок 14"/>
          <p:cNvSpPr txBox="1">
            <a:spLocks/>
          </p:cNvSpPr>
          <p:nvPr/>
        </p:nvSpPr>
        <p:spPr>
          <a:xfrm>
            <a:off x="2051720" y="7571"/>
            <a:ext cx="540464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9" name="Рисунок 18" descr="\\192.168.0.55\Volume_1\Obmen\Павленко Е.С\moyagavan- ГЕР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58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0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6012160" y="5535237"/>
            <a:ext cx="2952328" cy="918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59632" y="3068960"/>
            <a:ext cx="2988888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547664" y="123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573800" y="-122448"/>
            <a:ext cx="5404645" cy="576064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21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9079" y="1279736"/>
            <a:ext cx="597666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«Учреждение печатного средства массовой информации, опубликование муниципальных правовых актов, иной информации»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органов местного самоуправления МО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 путем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информационных материалов в муниципальной газете «Гаванский городок»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575677"/>
            <a:ext cx="5976664" cy="292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и распространение муниципальной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газеты «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Гаванский городок»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5667824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программы составляет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1 600,0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59632" y="764704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259632" y="1916832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52" y="3863555"/>
            <a:ext cx="1915957" cy="2651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133" y="3847394"/>
            <a:ext cx="1859027" cy="26672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295" y="3891383"/>
            <a:ext cx="1775092" cy="26855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9" y="1199541"/>
            <a:ext cx="1877731" cy="1498150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54" y="3408392"/>
            <a:ext cx="1877731" cy="1408298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9427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6084168" y="5535237"/>
            <a:ext cx="3024336" cy="918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403648" y="3717032"/>
            <a:ext cx="2988888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403648" y="44624"/>
            <a:ext cx="7276853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547664" y="-99392"/>
            <a:ext cx="5404645" cy="576064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22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1164277"/>
            <a:ext cx="57102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работ по военно-патриотическому 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граждан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граждан высокого патриотического сознания, верности Отечеству, готовности к выполнению гражданского долга и конституционных обязанностей по защите интересов Родины, включающая в себя военно-патриотическое и гражданско-патриотическое воспитание, а также сознательного и ответственного отношения к вопросам личной безопасности и безопасности окружающих участников дорожного движения, расширение системы знаний и практических навыков безопасного поведения на дорогах.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221090"/>
            <a:ext cx="5976664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муниципальной газете «Гаванский городок» информационных материалов на тему патриотического воспитания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граждан;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размещение на официальном сайте в информационно-телекоммуникационной сети «Интернет» (http://mogavan.ru) материалов на тему патриотического воспитания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граждан;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органами исполнительной власти, органами военного управления и образовательными учреждениями по вопросам военно-патриотического  воспитания жителей МО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Гавань;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военно-полевого выхода «Мобилизация» для жителей МО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499231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программы составляет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331640" y="764704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331640" y="1772816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548679"/>
            <a:ext cx="1232012" cy="1642683"/>
          </a:xfrm>
          <a:prstGeom prst="rect">
            <a:avLst/>
          </a:prstGeom>
          <a:noFill/>
          <a:effectLst>
            <a:softEdge rad="1016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2348880"/>
            <a:ext cx="1296109" cy="1224136"/>
          </a:xfrm>
          <a:prstGeom prst="rect">
            <a:avLst/>
          </a:prstGeom>
          <a:noFill/>
          <a:effectLst>
            <a:softEdge rad="889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\\192.168.0.55\Volume_1\Obmen\Павленко Е.С\moyagavan- ГЕР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17032"/>
            <a:ext cx="1322716" cy="1763622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417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5940152" y="5535237"/>
            <a:ext cx="3024336" cy="918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403648" y="3717032"/>
            <a:ext cx="2988888" cy="44438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911749" y="4462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92" y="1196752"/>
            <a:ext cx="6193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«Временное трудоустройство несовершеннолетних граждан в возрасте от 14 до 18 лет в свободное от учебы время, безработных граждан, испытывающих трудности в поиске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безработных граждан в возрасте от 18 до 20 лет из числа выпускников образовательных учреждений начального и среднего профессионального образования, ищущих работу впервые»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безнадзорности и правонарушений в молодежной среде,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подрастающего поколения мотивации к труду, создания условий для формирования активной жизненной позиции молодежи, укрепления семейных отношений и снижения уровня социальной напряженности в обществе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4077072"/>
            <a:ext cx="5256584" cy="12464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и финансировании временного трудоустройства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в возрасте от 14 до 18 лет в свободное от учебы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(июль-август), не менее 10 человек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5589240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программы составляет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226,0 </a:t>
            </a:r>
            <a:r>
              <a:rPr lang="ru-RU" sz="1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367088" y="726106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374926" y="2267567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8" name="Picture 4" descr="C:\Users\Александра\Desktop\Sasha\Сайт\2018\БЮДЖЕТ ДЛЯ ГРАЖДАН\Картинки для бюджета\newspaper-1389980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13" y="2891273"/>
            <a:ext cx="2592288" cy="237159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23</a:t>
            </a:fld>
            <a:endParaRPr lang="ru-RU"/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2123728" y="44624"/>
            <a:ext cx="540464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6" name="Рисунок 15" descr="\\192.168.0.55\Volume_1\Obmen\Павленко Е.С\moyagavan- ГЕРБ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8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835696" y="17489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24</a:t>
            </a:fld>
            <a:endParaRPr lang="ru-RU"/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1331640" y="188640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" y="0"/>
            <a:ext cx="1231349" cy="1232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31706"/>
              </p:ext>
            </p:extLst>
          </p:nvPr>
        </p:nvGraphicFramePr>
        <p:xfrm>
          <a:off x="5004049" y="836712"/>
          <a:ext cx="3672408" cy="532859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34572"/>
                <a:gridCol w="851725"/>
                <a:gridCol w="686111"/>
              </a:tblGrid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Досуговые мероприятия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4 828,8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Физкультура, спорт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</a:t>
                      </a:r>
                      <a:endParaRPr lang="ru-RU" sz="12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Военно-патриотическое воспитание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Трудоустройство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816446"/>
              </p:ext>
            </p:extLst>
          </p:nvPr>
        </p:nvGraphicFramePr>
        <p:xfrm>
          <a:off x="683568" y="836713"/>
          <a:ext cx="42484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56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911749" y="4462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5404645" cy="432048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25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6216" y="2359774"/>
            <a:ext cx="5647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дефицита МО Гавань на 202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-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 п.2 ст. 91.2 Бюджетного Кодекса Российской Федерации предельный объем бюджетного дефицита не должен перевешать 10 %. Дефицит Муниципального образования составил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 от утвержденного объема доходов бюджета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предельное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968" y="5087643"/>
            <a:ext cx="2556840" cy="143183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617" y="5087386"/>
            <a:ext cx="2340817" cy="155770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7938" y="4997059"/>
            <a:ext cx="2478751" cy="164803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3240" y="1342341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с учетом дефицита. Дефицит бюджета - это превышение расходов над доходами бюджета.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940152" y="2276872"/>
            <a:ext cx="2022150" cy="7749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- 2090,1 тыс. рублей.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516216" y="3356992"/>
            <a:ext cx="1074928" cy="576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2,4 %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\\192.168.0.55\Volume_1\Obmen\Павленко Е.С\moyagavan- ГЕРБ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>
            <a:off x="5436096" y="26369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940152" y="350100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907704" y="44624"/>
            <a:ext cx="6768752" cy="720080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835696" y="0"/>
            <a:ext cx="3574039" cy="57606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26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51720" y="1405050"/>
            <a:ext cx="45889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199406,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Шевченко, д.29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.:355-87-30, факс:355-54-19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ogavan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@mail.ru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6" name="Picture 4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989" y="1696574"/>
            <a:ext cx="761208" cy="7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ександра\AppData\Local\Microsoft\Windows\Temporary Internet Files\Content.IE5\R3HT3PIH\phone-1459352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20" y="2182552"/>
            <a:ext cx="598376" cy="5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ександра\AppData\Local\Microsoft\Windows\Temporary Internet Files\Content.IE5\R3HT3PIH\150px-Arobaze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43380"/>
            <a:ext cx="597982" cy="5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лександра\Desktop\Sasha\Сайт\2018\БЮДЖЕТ ДЛЯ ГРАЖДАН\Картинки для бюджета\иконки\icons-1337907_960_720891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41" y="1434045"/>
            <a:ext cx="726427" cy="6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293096"/>
            <a:ext cx="39953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 четверг с 9.30 до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- с 9.30 до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обеденный перерыв -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 - суббота, воскресенье</a:t>
            </a:r>
          </a:p>
        </p:txBody>
      </p:sp>
      <p:pic>
        <p:nvPicPr>
          <p:cNvPr id="16" name="Рисунок 15" descr="\\192.168.0.55\Volume_1\Obmen\Павленко Е.С\moyagavan- ГЕРБ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5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835696" y="116632"/>
            <a:ext cx="6696744" cy="720080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195736" y="44624"/>
            <a:ext cx="3574039" cy="57606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10947111"/>
              </p:ext>
            </p:extLst>
          </p:nvPr>
        </p:nvGraphicFramePr>
        <p:xfrm>
          <a:off x="323528" y="1412776"/>
          <a:ext cx="79188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1c-dengi.ru/images/bd.pn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6313734" y="4077072"/>
            <a:ext cx="2846661" cy="25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\\192.168.0.55\Volume_1\Obmen\Павленко Е.С\moyagavan- ГЕРБ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9632" cy="1227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3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альтернативный процесс 17"/>
          <p:cNvSpPr/>
          <p:nvPr/>
        </p:nvSpPr>
        <p:spPr>
          <a:xfrm>
            <a:off x="2339752" y="1196752"/>
            <a:ext cx="4268348" cy="47269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331640" y="116632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195736" y="-2322"/>
            <a:ext cx="3574039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4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7" name="Picture 23" descr="C:\Users\Александра\Desktop\Sasha\Сайт\2018\БЮДЖЕТ ДЛЯ ГРАЖДАН\Картинки для бюджета\coin_PNG369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32" y="5157194"/>
            <a:ext cx="2212372" cy="144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1196752"/>
            <a:ext cx="3110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местного бюджета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285318104"/>
              </p:ext>
            </p:extLst>
          </p:nvPr>
        </p:nvGraphicFramePr>
        <p:xfrm>
          <a:off x="179512" y="1916834"/>
          <a:ext cx="8280920" cy="354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 flipH="1">
            <a:off x="2483768" y="177281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55976" y="1772816"/>
            <a:ext cx="45942" cy="1935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436096" y="1844824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 descr="\\192.168.0.55\Volume_1\Obmen\Павленко Е.С\moyagavan- ГЕРБ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224136" cy="1288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7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07704" y="4462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267744" y="-99392"/>
            <a:ext cx="3574039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5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1858104"/>
              </p:ext>
            </p:extLst>
          </p:nvPr>
        </p:nvGraphicFramePr>
        <p:xfrm>
          <a:off x="179512" y="1021663"/>
          <a:ext cx="8856984" cy="507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Александра\Desktop\Sasha\Сайт\2018\БЮДЖЕТ ДЛЯ ГРАЖДАН\Картинки для бюджета\cap-1266204_960_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92551"/>
            <a:ext cx="720080" cy="4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а\Desktop\Sasha\Сайт\2018\БЮДЖЕТ ДЛЯ ГРАЖДАН\Картинки для бюджета\newspaper-1389980_960_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51" y="682848"/>
            <a:ext cx="719143" cy="6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ександра\Desktop\Sasha\Сайт\2018\БЮДЖЕТ ДЛЯ ГРАЖДАН\Картинки для бюджета\police-159894_960_7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923" y="1611997"/>
            <a:ext cx="404447" cy="80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лександра\Desktop\Sasha\Сайт\2018\БЮДЖЕТ ДЛЯ ГРАЖДАН\Картинки для бюджета\cartoon-3405984_960_7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556792"/>
            <a:ext cx="4320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лександра\Desktop\Sasha\Сайт\2018\БЮДЖЕТ ДЛЯ ГРАЖДАН\Картинки для бюджета\economy-1294549_960_7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1297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Александра\Desktop\Sasha\Сайт\2018\БЮДЖЕТ ДЛЯ ГРАЖДАН\Картинки для бюджета\child-2029417_960_7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3" y="3212978"/>
            <a:ext cx="643395" cy="5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Александра\Desktop\Sasha\Сайт\2018\БЮДЖЕТ ДЛЯ ГРАЖДАН\Картинки для бюджета\video-camera-3110140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2" y="4653138"/>
            <a:ext cx="477501" cy="4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андра\Desktop\Sasha\Сайт\2018\БЮДЖЕТ ДЛЯ ГРАЖДАН\Картинки для бюджета\flag-161800_960_72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26308"/>
            <a:ext cx="655344" cy="5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а\Desktop\Sasha\Сайт\2018\БЮДЖЕТ ДЛЯ ГРАЖДАН\Картинки для бюджета\isometry-954867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2" y="4263473"/>
            <a:ext cx="717089" cy="7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\\192.168.0.55\Volume_1\Obmen\Павленко Е.С\moyagavan- ГЕРБ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9632" cy="1227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3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47864" y="736778"/>
            <a:ext cx="2664296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7704" y="62559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051720" y="-12215"/>
            <a:ext cx="3574039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6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3888" y="712328"/>
            <a:ext cx="23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439127"/>
              </p:ext>
            </p:extLst>
          </p:nvPr>
        </p:nvGraphicFramePr>
        <p:xfrm>
          <a:off x="107506" y="908720"/>
          <a:ext cx="9056495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95536" y="2132856"/>
            <a:ext cx="0" cy="4142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536" y="62816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536" y="479715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536" y="27089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511846" y="6021290"/>
            <a:ext cx="1683893" cy="508769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</a:p>
          <a:p>
            <a:pPr lvl="0"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финансовый план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467545" y="2276872"/>
            <a:ext cx="1728192" cy="77651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467544" y="3356992"/>
            <a:ext cx="1872208" cy="864096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муниципального образования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11846" y="5373216"/>
            <a:ext cx="1683893" cy="56048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ctr"/>
            <a:endParaRPr lang="ru-RU" sz="1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80026" y="4365104"/>
            <a:ext cx="1715713" cy="82197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</a:p>
        </p:txBody>
      </p:sp>
      <p:cxnSp>
        <p:nvCxnSpPr>
          <p:cNvPr id="28" name="Прямая соединительная линия 27"/>
          <p:cNvCxnSpPr>
            <a:endCxn id="22" idx="1"/>
          </p:cNvCxnSpPr>
          <p:nvPr/>
        </p:nvCxnSpPr>
        <p:spPr>
          <a:xfrm>
            <a:off x="395536" y="378904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3832" y="565346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411760" y="2216748"/>
            <a:ext cx="0" cy="258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11760" y="3212976"/>
            <a:ext cx="162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ый прямоугольник 2059"/>
          <p:cNvSpPr/>
          <p:nvPr/>
        </p:nvSpPr>
        <p:spPr>
          <a:xfrm>
            <a:off x="2555776" y="2441844"/>
            <a:ext cx="1440160" cy="15632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рассмотрения на заседании Муниципального Совета проекта решения о бюджете муниципального образования проводятся публичные слушания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9082" y="4299400"/>
            <a:ext cx="1376854" cy="12898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Совет рассматривает проект решения о бюджете муниципального образования в двух чтениях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411760" y="4806388"/>
            <a:ext cx="20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211960" y="2188272"/>
            <a:ext cx="0" cy="1024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11960" y="3212976"/>
            <a:ext cx="162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4373978" y="2592612"/>
            <a:ext cx="1278142" cy="16284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Муниципальным Советом решение о бюджете направляется Главе муниципального образования для подписания и обнародования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6017850" y="2276872"/>
            <a:ext cx="1" cy="263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17847" y="3356992"/>
            <a:ext cx="162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012160" y="4915340"/>
            <a:ext cx="20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6179773" y="2528238"/>
            <a:ext cx="1488573" cy="16928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25170" y="4581128"/>
            <a:ext cx="1443175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</a:t>
            </a:r>
          </a:p>
        </p:txBody>
      </p:sp>
      <p:pic>
        <p:nvPicPr>
          <p:cNvPr id="35" name="Рисунок 34" descr="\\192.168.0.55\Volume_1\Obmen\Павленко Е.С\moyagavan- ГЕРБ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5" y="-12839"/>
            <a:ext cx="1428580" cy="141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0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07704" y="4462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619672" y="-12215"/>
            <a:ext cx="4248472" cy="576064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7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03435" y="656914"/>
            <a:ext cx="54371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 по проекту бюджета муниципального образования на очередной финансовый год организуются и проводятся с целью выявления мнения населения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отчета об исполнении бюджета Муниципального образования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организуются за отчетный год.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высказать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мнение,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представить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обоснования своего мнения,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представить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предложения и замечания для включения их в протокол публичных слушаний.</a:t>
            </a: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836712"/>
            <a:ext cx="23976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11943" y="3153408"/>
            <a:ext cx="2592288" cy="337752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881433" y="3096872"/>
            <a:ext cx="276191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вправе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4653138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 </a:t>
            </a:r>
            <a:r>
              <a:rPr lang="ru-RU" sz="17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заключение, в котором отражаются выраженные позиции жителей муниципального образования и рекомендации, сформулированные по результатам публичных слушаний. Заключение о результатах публичных слушаний подлежит опубликованию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295" y="4793738"/>
            <a:ext cx="1743909" cy="14165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23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8" y="3689244"/>
            <a:ext cx="1746001" cy="104758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23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131926"/>
            <a:ext cx="1656184" cy="2359234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blurRad="50800" dist="38100" dir="16200000" rotWithShape="0">
              <a:schemeClr val="bg1">
                <a:alpha val="23000"/>
              </a:schemeClr>
            </a:outerShdw>
            <a:softEdge rad="63500"/>
          </a:effectLst>
          <a:scene3d>
            <a:camera prst="orthographicFront"/>
            <a:lightRig rig="threeP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205" y="3687420"/>
            <a:ext cx="1502686" cy="105856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  <a:softEdge rad="1524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\\192.168.0.55\Volume_1\Obmen\Павленко Е.С\moyagavan- ГЕРБ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"/>
            <a:ext cx="1356109" cy="135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7425" y="4773058"/>
            <a:ext cx="1519036" cy="143725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23000"/>
              </a:prstClr>
            </a:outerShdw>
            <a:softEdge rad="88900"/>
          </a:effectLst>
          <a:scene3d>
            <a:camera prst="orthographicFront"/>
            <a:lightRig rig="threeP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5164" y="1446126"/>
            <a:ext cx="1649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Муниципального образования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 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Нэлли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Юрьевна Вавилина</a:t>
            </a:r>
          </a:p>
        </p:txBody>
      </p:sp>
    </p:spTree>
    <p:extLst>
      <p:ext uri="{BB962C8B-B14F-4D97-AF65-F5344CB8AC3E}">
        <p14:creationId xmlns:p14="http://schemas.microsoft.com/office/powerpoint/2010/main" val="5567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475656" y="-20429"/>
            <a:ext cx="6908723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32563"/>
              </p:ext>
            </p:extLst>
          </p:nvPr>
        </p:nvGraphicFramePr>
        <p:xfrm>
          <a:off x="1231350" y="1227620"/>
          <a:ext cx="6941052" cy="33535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735263"/>
                <a:gridCol w="1735263"/>
                <a:gridCol w="1735263"/>
                <a:gridCol w="1735263"/>
              </a:tblGrid>
              <a:tr h="6512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(отчет)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(план)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124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69 350,1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68 061,2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86 481,5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85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63 643,3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71 983,7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88 571,7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124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-3 922,5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-2 090,2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124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5 706,8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16542"/>
              </p:ext>
            </p:extLst>
          </p:nvPr>
        </p:nvGraphicFramePr>
        <p:xfrm>
          <a:off x="1907704" y="4831150"/>
          <a:ext cx="5472608" cy="150209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{0505E3EF-67EA-436B-97B2-0124C06EBD24}</a:tableStyleId>
              </a:tblPr>
              <a:tblGrid>
                <a:gridCol w="4032448"/>
                <a:gridCol w="1440160"/>
              </a:tblGrid>
              <a:tr h="42222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 (</a:t>
                      </a:r>
                      <a:r>
                        <a:rPr lang="ru-RU" sz="14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22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 (в расчете на 1 человека)</a:t>
                      </a:r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(в расчете на 1 человека)</a:t>
                      </a:r>
                    </a:p>
                    <a:p>
                      <a:pPr algn="ctr"/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4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409" y="736996"/>
            <a:ext cx="509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 руб.)</a:t>
            </a:r>
          </a:p>
        </p:txBody>
      </p:sp>
      <p:pic>
        <p:nvPicPr>
          <p:cNvPr id="1031" name="Picture 7" descr="C:\Users\Александра\Desktop\Sasha\Сайт\2018\БЮДЖЕТ ДЛЯ ГРАЖДАН\Картинки для бюджета\Рисунок156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14586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8</a:t>
            </a:fld>
            <a:endParaRPr lang="ru-RU"/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1619672" y="116632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6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331640" y="44624"/>
            <a:ext cx="748883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975669" y="836712"/>
            <a:ext cx="5404645" cy="57606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характеристик бюджета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9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4"/>
          <p:cNvSpPr txBox="1">
            <a:spLocks/>
          </p:cNvSpPr>
          <p:nvPr/>
        </p:nvSpPr>
        <p:spPr>
          <a:xfrm>
            <a:off x="1331640" y="160932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346295"/>
              </p:ext>
            </p:extLst>
          </p:nvPr>
        </p:nvGraphicFramePr>
        <p:xfrm>
          <a:off x="539552" y="1124744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64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12195</TotalTime>
  <Words>2172</Words>
  <Application>Microsoft Office PowerPoint</Application>
  <PresentationFormat>Экран (4:3)</PresentationFormat>
  <Paragraphs>490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Yu Mincho Demibold</vt:lpstr>
      <vt:lpstr>Arial</vt:lpstr>
      <vt:lpstr>Arial Narrow</vt:lpstr>
      <vt:lpstr>Calibri</vt:lpstr>
      <vt:lpstr>Calibri Light</vt:lpstr>
      <vt:lpstr>Times New Roman</vt:lpstr>
      <vt:lpstr>Тема Office</vt:lpstr>
      <vt:lpstr>                                          Муниципальное образование Гавань   Бюджет Муниципального образования Гавань на 2022 год</vt:lpstr>
      <vt:lpstr>Вводная часть</vt:lpstr>
      <vt:lpstr>     Вводная часть</vt:lpstr>
      <vt:lpstr>Вводная часть</vt:lpstr>
      <vt:lpstr> Вводная часть</vt:lpstr>
      <vt:lpstr>Бюджетный процесс</vt:lpstr>
      <vt:lpstr>Публичные слушания</vt:lpstr>
      <vt:lpstr>Презентация PowerPoint</vt:lpstr>
      <vt:lpstr>Динамика основных характеристик бюджета </vt:lpstr>
      <vt:lpstr>Структура доходов бюджета Муниципального образования Гавань на 2022 год</vt:lpstr>
      <vt:lpstr>  Субвенции местным бюджетам на выполнение передаваемых полномочий субъектов Российской Федерации на 2022 год</vt:lpstr>
      <vt:lpstr>Презентация PowerPoint</vt:lpstr>
      <vt:lpstr>Презентация PowerPoint</vt:lpstr>
      <vt:lpstr>Динамика расходов бюджета Муниципального образования Гавань                   за 2020-2022 год  (тыс.руб.) </vt:lpstr>
      <vt:lpstr>Реализация муниципальных программ на 2022 год</vt:lpstr>
      <vt:lpstr>Презентация PowerPoint</vt:lpstr>
      <vt:lpstr>Презентация PowerPoint</vt:lpstr>
      <vt:lpstr>Презентация PowerPoint</vt:lpstr>
      <vt:lpstr>Реализация муниципальных программ на 2022 год</vt:lpstr>
      <vt:lpstr>Презентация PowerPoint</vt:lpstr>
      <vt:lpstr>Реализация муниципальных программ на 2022 год</vt:lpstr>
      <vt:lpstr>Реализация муниципальных программ на 2022 год</vt:lpstr>
      <vt:lpstr>Презентация PowerPoint</vt:lpstr>
      <vt:lpstr>Презентация PowerPoint</vt:lpstr>
      <vt:lpstr>Дефицит местного бюджета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Anna</cp:lastModifiedBy>
  <cp:revision>436</cp:revision>
  <cp:lastPrinted>2021-11-19T09:34:52Z</cp:lastPrinted>
  <dcterms:created xsi:type="dcterms:W3CDTF">2018-06-05T07:09:18Z</dcterms:created>
  <dcterms:modified xsi:type="dcterms:W3CDTF">2021-11-22T10:34:10Z</dcterms:modified>
</cp:coreProperties>
</file>